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6" r:id="rId2"/>
    <p:sldId id="302" r:id="rId3"/>
    <p:sldId id="303" r:id="rId4"/>
    <p:sldId id="304" r:id="rId5"/>
    <p:sldId id="266" r:id="rId6"/>
    <p:sldId id="265" r:id="rId7"/>
    <p:sldId id="264" r:id="rId8"/>
    <p:sldId id="267" r:id="rId9"/>
    <p:sldId id="263" r:id="rId10"/>
    <p:sldId id="328" r:id="rId11"/>
    <p:sldId id="285" r:id="rId12"/>
    <p:sldId id="380" r:id="rId13"/>
    <p:sldId id="271" r:id="rId14"/>
    <p:sldId id="284" r:id="rId15"/>
    <p:sldId id="379" r:id="rId16"/>
    <p:sldId id="273" r:id="rId17"/>
    <p:sldId id="276" r:id="rId18"/>
    <p:sldId id="340" r:id="rId19"/>
    <p:sldId id="341" r:id="rId20"/>
    <p:sldId id="275" r:id="rId21"/>
    <p:sldId id="322" r:id="rId22"/>
    <p:sldId id="286" r:id="rId23"/>
    <p:sldId id="313" r:id="rId24"/>
    <p:sldId id="287" r:id="rId25"/>
    <p:sldId id="288" r:id="rId26"/>
    <p:sldId id="289" r:id="rId27"/>
    <p:sldId id="290" r:id="rId28"/>
    <p:sldId id="291" r:id="rId29"/>
    <p:sldId id="292" r:id="rId30"/>
    <p:sldId id="378" r:id="rId31"/>
    <p:sldId id="342" r:id="rId32"/>
    <p:sldId id="329" r:id="rId33"/>
    <p:sldId id="337" r:id="rId34"/>
    <p:sldId id="330" r:id="rId35"/>
    <p:sldId id="331" r:id="rId36"/>
    <p:sldId id="377" r:id="rId37"/>
    <p:sldId id="332" r:id="rId38"/>
    <p:sldId id="338" r:id="rId39"/>
    <p:sldId id="334" r:id="rId40"/>
    <p:sldId id="335" r:id="rId41"/>
    <p:sldId id="336" r:id="rId42"/>
    <p:sldId id="323" r:id="rId43"/>
    <p:sldId id="324" r:id="rId44"/>
    <p:sldId id="325" r:id="rId45"/>
    <p:sldId id="326" r:id="rId46"/>
    <p:sldId id="327"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355" r:id="rId60"/>
    <p:sldId id="356" r:id="rId61"/>
    <p:sldId id="357" r:id="rId62"/>
    <p:sldId id="358" r:id="rId63"/>
    <p:sldId id="359" r:id="rId64"/>
    <p:sldId id="365" r:id="rId65"/>
    <p:sldId id="367" r:id="rId66"/>
    <p:sldId id="368" r:id="rId67"/>
    <p:sldId id="369" r:id="rId68"/>
    <p:sldId id="370" r:id="rId69"/>
    <p:sldId id="371" r:id="rId70"/>
    <p:sldId id="372" r:id="rId71"/>
    <p:sldId id="373" r:id="rId72"/>
    <p:sldId id="374" r:id="rId73"/>
    <p:sldId id="375" r:id="rId74"/>
    <p:sldId id="376"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07"/>
  </p:normalViewPr>
  <p:slideViewPr>
    <p:cSldViewPr>
      <p:cViewPr varScale="1">
        <p:scale>
          <a:sx n="124" d="100"/>
          <a:sy n="124" d="100"/>
        </p:scale>
        <p:origin x="1824"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14T04:21:46.077"/>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brush xml:id="br1">
      <inkml:brushProperty name="width" value="0.1" units="cm"/>
      <inkml:brushProperty name="height" value="0.1" units="cm"/>
      <inkml:brushProperty name="color" value="#AE198D"/>
      <inkml:brushProperty name="ignorePressure" value="1"/>
      <inkml:brushProperty name="inkEffects" value="galaxy"/>
      <inkml:brushProperty name="anchorX" value="-4123.58057"/>
      <inkml:brushProperty name="anchorY" value="-1207.28406"/>
      <inkml:brushProperty name="scaleFactor" value="0.5"/>
    </inkml:brush>
    <inkml:brush xml:id="br2">
      <inkml:brushProperty name="width" value="0.1" units="cm"/>
      <inkml:brushProperty name="height" value="0.1" units="cm"/>
      <inkml:brushProperty name="color" value="#AE198D"/>
      <inkml:brushProperty name="ignorePressure" value="1"/>
      <inkml:brushProperty name="inkEffects" value="galaxy"/>
      <inkml:brushProperty name="anchorX" value="-6334.32129"/>
      <inkml:brushProperty name="anchorY" value="-2445.92603"/>
      <inkml:brushProperty name="scaleFactor" value="0.5"/>
    </inkml:brush>
  </inkml:definitions>
  <inkml:trace contextRef="#ctx0" brushRef="#br0">377 314,'0'31,"0"1,31-32,-31 62,31-62,-31 32,94 62,-94-63,63 0,-63 32,32-32,-1 1,-31-1,63 1,-63-1,62 0,-62 1,63-1,-32 32,1-32,-1 0,0 1,1-32,-1 31,32 0,-32 1,32 31,0-32,-32 0,32 1,-32-1,32 0,0-31,-32 32,32-32,-1 31,1-31,-32 0,1 0,31 0,-1 0,1 0,-32 0,32 0,0 0,-1 0,1-31,-31 31,30-32,32 32,-62-31,30 0,1 31,-32-63,1 63,31-31,-32-32,0 63,1-32,-1 32,0-31,32 31,-63-31,31 31,1-32,-32 1,0 0,31-1,0 1,-31 0,32-1,-32 1,31 0,-31-1,32 1,-32-1,0 1,31-32,-31 32,0 0,0-1,0 1,0 0,0-1,0 1,0 0,0-1,0 1,31 31,-31-32,0 1,0 62,0-62,0 31</inkml:trace>
  <inkml:trace contextRef="#ctx0" brushRef="#br1" timeOffset="1771.95">2634 377,'32'0,"-1"0,1 0,-1 0,0 0,1-32,-1 32,32-63,-1 32,1-32,0 32,31 0,31-32,-62 63,-32-31,63-1,-62 32,-32 32,0-1,0 0,0 1,0-1,0 0,0 1,0-1,0 0,0 1,0-1,31-31,-31 0</inkml:trace>
  <inkml:trace contextRef="#ctx0" brushRef="#br2" timeOffset="3584.57">0 596,'32'-31,"-32"-1,0 1,0 0,31-32,0 32,-31-32,32 63,-32-63,31 32,1-1,-1-30,-31-1,31 63,-31-31,0-1,32 32,-1 0,0 0,1 0,30 0,-30 32,-1-32,-31 31,63-31,-32 0,1 31,-1-31,32 0,-32 0,0 32,1-32,-1 31,0-31,-31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14T04:52:49.507"/>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brush xml:id="br1">
      <inkml:brushProperty name="width" value="0.1" units="cm"/>
      <inkml:brushProperty name="height" value="0.1" units="cm"/>
      <inkml:brushProperty name="color" value="#AE198D"/>
      <inkml:brushProperty name="ignorePressure" value="1"/>
      <inkml:brushProperty name="inkEffects" value="galaxy"/>
      <inkml:brushProperty name="anchorX" value="-4123.58057"/>
      <inkml:brushProperty name="anchorY" value="-1207.28406"/>
      <inkml:brushProperty name="scaleFactor" value="0.5"/>
    </inkml:brush>
    <inkml:brush xml:id="br2">
      <inkml:brushProperty name="width" value="0.1" units="cm"/>
      <inkml:brushProperty name="height" value="0.1" units="cm"/>
      <inkml:brushProperty name="color" value="#AE198D"/>
      <inkml:brushProperty name="ignorePressure" value="1"/>
      <inkml:brushProperty name="inkEffects" value="galaxy"/>
      <inkml:brushProperty name="anchorX" value="-6334.32129"/>
      <inkml:brushProperty name="anchorY" value="-2445.92603"/>
      <inkml:brushProperty name="scaleFactor" value="0.5"/>
    </inkml:brush>
  </inkml:definitions>
  <inkml:trace contextRef="#ctx0" brushRef="#br0">377 314,'0'31,"0"1,31-32,-31 62,31-62,-31 32,94 62,-94-63,63 0,-63 32,32-32,-1 1,-31-1,63 1,-63-1,62 0,-62 1,63-1,-32 32,1-32,-1 0,0 1,1-32,-1 31,32 0,-32 1,32 31,0-32,-32 0,32 1,-32-1,32 0,0-31,-32 32,32-32,-1 31,1-31,-32 0,1 0,31 0,-1 0,1 0,-32 0,32 0,0 0,-1 0,1-31,-31 31,30-32,32 32,-62-31,30 0,1 31,-32-63,1 63,31-31,-32-32,0 63,1-32,-1 32,0-31,32 31,-63-31,31 31,1-32,-32 1,0 0,31-1,0 1,-31 0,32-1,-32 1,31 0,-31-1,32 1,-32-1,0 1,31-32,-31 32,0 0,0-1,0 1,0 0,0-1,0 1,0 0,0-1,0 1,31 31,-31-32,0 1,0 62,0-62,0 31</inkml:trace>
  <inkml:trace contextRef="#ctx0" brushRef="#br1" timeOffset="1">2634 377,'32'0,"-1"0,1 0,-1 0,0 0,1-32,-1 32,32-63,-1 32,1-32,0 32,31 0,31-32,-62 63,-32-31,63-1,-62 32,-32 32,0-1,0 0,0 1,0-1,0 0,0 1,0-1,0 0,0 1,0-1,31-31,-31 0</inkml:trace>
  <inkml:trace contextRef="#ctx0" brushRef="#br2" timeOffset="2">0 596,'32'-31,"-32"-1,0 1,0 0,31-32,0 32,-31-32,32 63,-32-63,31 32,1-1,-1-30,-31-1,31 63,-31-31,0-1,32 32,-1 0,0 0,1 0,30 0,-30 32,-1-32,-31 31,63-31,-32 0,1 31,-1-31,32 0,-32 0,0 32,1-32,-1 31,0-31,-31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E9498-A928-45DD-99CB-CB03CFE7895A}" type="datetimeFigureOut">
              <a:rPr lang="en-US" smtClean="0"/>
              <a:t>3/26/20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9DCC94-3E36-4B9E-ACB1-77E5AEA50C56}" type="slidenum">
              <a:rPr lang="en-US" smtClean="0"/>
              <a:t>‹#›</a:t>
            </a:fld>
            <a:endParaRPr lang="en-US"/>
          </a:p>
        </p:txBody>
      </p:sp>
    </p:spTree>
    <p:extLst>
      <p:ext uri="{BB962C8B-B14F-4D97-AF65-F5344CB8AC3E}">
        <p14:creationId xmlns:p14="http://schemas.microsoft.com/office/powerpoint/2010/main" val="1030190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DCC94-3E36-4B9E-ACB1-77E5AEA50C56}" type="slidenum">
              <a:rPr lang="en-US" smtClean="0"/>
              <a:t>20</a:t>
            </a:fld>
            <a:endParaRPr lang="en-US"/>
          </a:p>
        </p:txBody>
      </p:sp>
    </p:spTree>
    <p:extLst>
      <p:ext uri="{BB962C8B-B14F-4D97-AF65-F5344CB8AC3E}">
        <p14:creationId xmlns:p14="http://schemas.microsoft.com/office/powerpoint/2010/main" val="1585908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DCC94-3E36-4B9E-ACB1-77E5AEA50C56}" type="slidenum">
              <a:rPr lang="en-US" smtClean="0"/>
              <a:t>23</a:t>
            </a:fld>
            <a:endParaRPr lang="en-US"/>
          </a:p>
        </p:txBody>
      </p:sp>
    </p:spTree>
    <p:extLst>
      <p:ext uri="{BB962C8B-B14F-4D97-AF65-F5344CB8AC3E}">
        <p14:creationId xmlns:p14="http://schemas.microsoft.com/office/powerpoint/2010/main" val="229655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A80EA9-F4D0-44C0-9BCF-7541DC615132}" type="slidenum">
              <a:rPr lang="en-US" smtClean="0"/>
              <a:t>64</a:t>
            </a:fld>
            <a:endParaRPr lang="en-US"/>
          </a:p>
        </p:txBody>
      </p:sp>
    </p:spTree>
    <p:extLst>
      <p:ext uri="{BB962C8B-B14F-4D97-AF65-F5344CB8AC3E}">
        <p14:creationId xmlns:p14="http://schemas.microsoft.com/office/powerpoint/2010/main" val="2371371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A80EA9-F4D0-44C0-9BCF-7541DC615132}" type="slidenum">
              <a:rPr lang="en-US" smtClean="0"/>
              <a:t>65</a:t>
            </a:fld>
            <a:endParaRPr lang="en-US"/>
          </a:p>
        </p:txBody>
      </p:sp>
    </p:spTree>
    <p:extLst>
      <p:ext uri="{BB962C8B-B14F-4D97-AF65-F5344CB8AC3E}">
        <p14:creationId xmlns:p14="http://schemas.microsoft.com/office/powerpoint/2010/main" val="2323065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A80EA9-F4D0-44C0-9BCF-7541DC615132}" type="slidenum">
              <a:rPr lang="en-US" smtClean="0"/>
              <a:t>66</a:t>
            </a:fld>
            <a:endParaRPr lang="en-US"/>
          </a:p>
        </p:txBody>
      </p:sp>
    </p:spTree>
    <p:extLst>
      <p:ext uri="{BB962C8B-B14F-4D97-AF65-F5344CB8AC3E}">
        <p14:creationId xmlns:p14="http://schemas.microsoft.com/office/powerpoint/2010/main" val="2963631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A80EA9-F4D0-44C0-9BCF-7541DC615132}" type="slidenum">
              <a:rPr lang="en-US" smtClean="0"/>
              <a:t>67</a:t>
            </a:fld>
            <a:endParaRPr lang="en-US"/>
          </a:p>
        </p:txBody>
      </p:sp>
    </p:spTree>
    <p:extLst>
      <p:ext uri="{BB962C8B-B14F-4D97-AF65-F5344CB8AC3E}">
        <p14:creationId xmlns:p14="http://schemas.microsoft.com/office/powerpoint/2010/main" val="1487528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A80EA9-F4D0-44C0-9BCF-7541DC615132}" type="slidenum">
              <a:rPr lang="en-US" smtClean="0"/>
              <a:t>68</a:t>
            </a:fld>
            <a:endParaRPr lang="en-US"/>
          </a:p>
        </p:txBody>
      </p:sp>
    </p:spTree>
    <p:extLst>
      <p:ext uri="{BB962C8B-B14F-4D97-AF65-F5344CB8AC3E}">
        <p14:creationId xmlns:p14="http://schemas.microsoft.com/office/powerpoint/2010/main" val="248527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D4C012F-7766-4930-86F1-064DD98DE940}" type="datetimeFigureOut">
              <a:rPr lang="en-US" smtClean="0"/>
              <a:t>3/26/20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38958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4C012F-7766-4930-86F1-064DD98DE940}" type="datetimeFigureOut">
              <a:rPr lang="en-US" smtClean="0"/>
              <a:t>3/26/20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3360078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4C012F-7766-4930-86F1-064DD98DE940}" type="datetimeFigureOut">
              <a:rPr lang="en-US" smtClean="0"/>
              <a:t>3/26/20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3566885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4C012F-7766-4930-86F1-064DD98DE940}" type="datetimeFigureOut">
              <a:rPr lang="en-US" smtClean="0"/>
              <a:t>3/26/20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4183207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4C012F-7766-4930-86F1-064DD98DE940}" type="datetimeFigureOut">
              <a:rPr lang="en-US" smtClean="0"/>
              <a:t>3/26/20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600522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D4C012F-7766-4930-86F1-064DD98DE940}" type="datetimeFigureOut">
              <a:rPr lang="en-US" smtClean="0"/>
              <a:t>3/26/20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112129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D4C012F-7766-4930-86F1-064DD98DE940}" type="datetimeFigureOut">
              <a:rPr lang="en-US" smtClean="0"/>
              <a:t>3/26/20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61843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D4C012F-7766-4930-86F1-064DD98DE940}" type="datetimeFigureOut">
              <a:rPr lang="en-US" smtClean="0"/>
              <a:t>3/26/20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3929740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4C012F-7766-4930-86F1-064DD98DE940}" type="datetimeFigureOut">
              <a:rPr lang="en-US" smtClean="0"/>
              <a:t>3/26/20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48517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4C012F-7766-4930-86F1-064DD98DE940}" type="datetimeFigureOut">
              <a:rPr lang="en-US" smtClean="0"/>
              <a:t>3/26/20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2095643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4C012F-7766-4930-86F1-064DD98DE940}" type="datetimeFigureOut">
              <a:rPr lang="en-US" smtClean="0"/>
              <a:t>3/26/20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3913605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4C012F-7766-4930-86F1-064DD98DE940}" type="datetimeFigureOut">
              <a:rPr lang="en-US" smtClean="0"/>
              <a:t>3/26/20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58007C-4A25-4B52-A9D8-0BFB32107287}" type="slidenum">
              <a:rPr lang="en-US" smtClean="0"/>
              <a:t>‹#›</a:t>
            </a:fld>
            <a:endParaRPr lang="en-US"/>
          </a:p>
        </p:txBody>
      </p:sp>
    </p:spTree>
    <p:extLst>
      <p:ext uri="{BB962C8B-B14F-4D97-AF65-F5344CB8AC3E}">
        <p14:creationId xmlns:p14="http://schemas.microsoft.com/office/powerpoint/2010/main" val="1971273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0.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1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10.pn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511.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31.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8" Type="http://schemas.openxmlformats.org/officeDocument/2006/relationships/image" Target="../media/image690.png"/><Relationship Id="rId3" Type="http://schemas.openxmlformats.org/officeDocument/2006/relationships/image" Target="../media/image510.png"/><Relationship Id="rId7" Type="http://schemas.openxmlformats.org/officeDocument/2006/relationships/image" Target="../media/image680.png"/><Relationship Id="rId12" Type="http://schemas.openxmlformats.org/officeDocument/2006/relationships/image" Target="../media/image730.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670.png"/><Relationship Id="rId11" Type="http://schemas.openxmlformats.org/officeDocument/2006/relationships/image" Target="../media/image721.png"/><Relationship Id="rId5" Type="http://schemas.openxmlformats.org/officeDocument/2006/relationships/image" Target="../media/image661.png"/><Relationship Id="rId10" Type="http://schemas.openxmlformats.org/officeDocument/2006/relationships/image" Target="../media/image710.png"/><Relationship Id="rId4" Type="http://schemas.openxmlformats.org/officeDocument/2006/relationships/image" Target="../media/image650.png"/><Relationship Id="rId9" Type="http://schemas.openxmlformats.org/officeDocument/2006/relationships/image" Target="../media/image701.png"/></Relationships>
</file>

<file path=ppt/slides/_rels/slide36.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740.png"/></Relationships>
</file>

<file path=ppt/slides/_rels/slide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1.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720.png"/><Relationship Id="rId4" Type="http://schemas.openxmlformats.org/officeDocument/2006/relationships/image" Target="../media/image9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860.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850.png"/></Relationships>
</file>

<file path=ppt/slides/_rels/slide4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941.png"/><Relationship Id="rId5" Type="http://schemas.openxmlformats.org/officeDocument/2006/relationships/image" Target="../media/image103.png"/><Relationship Id="rId4" Type="http://schemas.openxmlformats.org/officeDocument/2006/relationships/image" Target="../media/image920.png"/></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07.png"/><Relationship Id="rId4" Type="http://schemas.openxmlformats.org/officeDocument/2006/relationships/image" Target="../media/image106.png"/><Relationship Id="rId9" Type="http://schemas.openxmlformats.org/officeDocument/2006/relationships/image" Target="../media/image115.png"/></Relationships>
</file>

<file path=ppt/slides/_rels/slide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image" Target="../media/image950.png"/><Relationship Id="rId4" Type="http://schemas.openxmlformats.org/officeDocument/2006/relationships/image" Target="../media/image940.png"/></Relationships>
</file>

<file path=ppt/slides/_rels/slide56.xml.rels><?xml version="1.0" encoding="UTF-8" standalone="yes"?>
<Relationships xmlns="http://schemas.openxmlformats.org/package/2006/relationships"><Relationship Id="rId8" Type="http://schemas.openxmlformats.org/officeDocument/2006/relationships/image" Target="../media/image1020.png"/><Relationship Id="rId3" Type="http://schemas.openxmlformats.org/officeDocument/2006/relationships/image" Target="../media/image970.png"/><Relationship Id="rId7" Type="http://schemas.openxmlformats.org/officeDocument/2006/relationships/image" Target="../media/image1010.png"/><Relationship Id="rId2" Type="http://schemas.openxmlformats.org/officeDocument/2006/relationships/image" Target="../media/image960.png"/><Relationship Id="rId1" Type="http://schemas.openxmlformats.org/officeDocument/2006/relationships/slideLayout" Target="../slideLayouts/slideLayout2.xml"/><Relationship Id="rId6" Type="http://schemas.openxmlformats.org/officeDocument/2006/relationships/image" Target="../media/image1000.png"/><Relationship Id="rId5" Type="http://schemas.openxmlformats.org/officeDocument/2006/relationships/image" Target="../media/image990.png"/><Relationship Id="rId4" Type="http://schemas.openxmlformats.org/officeDocument/2006/relationships/image" Target="../media/image980.png"/></Relationships>
</file>

<file path=ppt/slides/_rels/slide57.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40.png"/><Relationship Id="rId7" Type="http://schemas.openxmlformats.org/officeDocument/2006/relationships/image" Target="../media/image1080.png"/><Relationship Id="rId2" Type="http://schemas.openxmlformats.org/officeDocument/2006/relationships/image" Target="../media/image1030.png"/><Relationship Id="rId1" Type="http://schemas.openxmlformats.org/officeDocument/2006/relationships/slideLayout" Target="../slideLayouts/slideLayout2.xml"/><Relationship Id="rId6" Type="http://schemas.openxmlformats.org/officeDocument/2006/relationships/image" Target="../media/image1070.png"/><Relationship Id="rId5" Type="http://schemas.openxmlformats.org/officeDocument/2006/relationships/image" Target="../media/image1060.png"/><Relationship Id="rId4" Type="http://schemas.openxmlformats.org/officeDocument/2006/relationships/image" Target="../media/image1050.png"/><Relationship Id="rId9" Type="http://schemas.openxmlformats.org/officeDocument/2006/relationships/image" Target="../media/image1100.png"/></Relationships>
</file>

<file path=ppt/slides/_rels/slide5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180.png"/><Relationship Id="rId3" Type="http://schemas.openxmlformats.org/officeDocument/2006/relationships/image" Target="../media/image118.png"/><Relationship Id="rId7" Type="http://schemas.openxmlformats.org/officeDocument/2006/relationships/image" Target="../media/image1170.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160.png"/><Relationship Id="rId5" Type="http://schemas.openxmlformats.org/officeDocument/2006/relationships/image" Target="../media/image120.png"/><Relationship Id="rId4" Type="http://schemas.openxmlformats.org/officeDocument/2006/relationships/image" Target="../media/image119.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1.png"/><Relationship Id="rId4" Type="http://schemas.openxmlformats.org/officeDocument/2006/relationships/image" Target="../media/image1200.png"/></Relationships>
</file>

<file path=ppt/slides/_rels/slide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940.png"/><Relationship Id="rId4" Type="http://schemas.openxmlformats.org/officeDocument/2006/relationships/image" Target="../media/image123.png"/></Relationships>
</file>

<file path=ppt/slides/_rels/slide64.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66.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6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6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7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7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7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7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7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image" Target="../media/image1210.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customXml" Target="../ink/ink1.xml"/><Relationship Id="rId4" Type="http://schemas.openxmlformats.org/officeDocument/2006/relationships/image" Target="../media/image14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Multiple Regression</a:t>
            </a:r>
          </a:p>
        </p:txBody>
      </p:sp>
      <p:sp>
        <p:nvSpPr>
          <p:cNvPr id="3" name="Subtitle 2"/>
          <p:cNvSpPr>
            <a:spLocks noGrp="1"/>
          </p:cNvSpPr>
          <p:nvPr>
            <p:ph type="subTitle" idx="1"/>
          </p:nvPr>
        </p:nvSpPr>
        <p:spPr/>
        <p:txBody>
          <a:bodyPr/>
          <a:lstStyle/>
          <a:p>
            <a:r>
              <a:rPr lang="en-US" dirty="0"/>
              <a:t>Interactions … FLEXIBLE SLOPES!!!!</a:t>
            </a:r>
          </a:p>
        </p:txBody>
      </p:sp>
    </p:spTree>
    <p:extLst>
      <p:ext uri="{BB962C8B-B14F-4D97-AF65-F5344CB8AC3E}">
        <p14:creationId xmlns:p14="http://schemas.microsoft.com/office/powerpoint/2010/main" val="3991704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143000"/>
          </a:xfrm>
        </p:spPr>
        <p:txBody>
          <a:bodyPr>
            <a:normAutofit fontScale="90000"/>
          </a:bodyPr>
          <a:lstStyle/>
          <a:p>
            <a:r>
              <a:rPr lang="en-US" dirty="0"/>
              <a:t>Is the separate slope model appropriate? </a:t>
            </a:r>
          </a:p>
        </p:txBody>
      </p:sp>
      <p:sp>
        <p:nvSpPr>
          <p:cNvPr id="3" name="TextBox 2"/>
          <p:cNvSpPr txBox="1"/>
          <p:nvPr/>
        </p:nvSpPr>
        <p:spPr>
          <a:xfrm>
            <a:off x="64911" y="743634"/>
            <a:ext cx="8991600" cy="923330"/>
          </a:xfrm>
          <a:prstGeom prst="rect">
            <a:avLst/>
          </a:prstGeom>
          <a:noFill/>
        </p:spPr>
        <p:txBody>
          <a:bodyPr wrap="square" rtlCol="0">
            <a:spAutoFit/>
          </a:bodyPr>
          <a:lstStyle/>
          <a:p>
            <a:pPr algn="ctr"/>
            <a:r>
              <a:rPr lang="en-US" dirty="0"/>
              <a:t>Construct a model in which the mean flower production depends linearly on the light intensity and the time category.  Also allow for the </a:t>
            </a:r>
            <a:r>
              <a:rPr lang="en-US" b="1" dirty="0"/>
              <a:t>possibility </a:t>
            </a:r>
            <a:r>
              <a:rPr lang="en-US" dirty="0"/>
              <a:t>of </a:t>
            </a:r>
            <a:r>
              <a:rPr lang="en-US" b="1" dirty="0"/>
              <a:t>unequal slopes </a:t>
            </a:r>
            <a:r>
              <a:rPr lang="en-US" dirty="0"/>
              <a:t>and </a:t>
            </a:r>
            <a:r>
              <a:rPr lang="en-US" b="1" dirty="0"/>
              <a:t>intercepts</a:t>
            </a:r>
            <a:r>
              <a:rPr lang="en-US" dirty="0"/>
              <a:t>.</a:t>
            </a:r>
          </a:p>
          <a:p>
            <a:pPr algn="ctr"/>
            <a:r>
              <a:rPr lang="en-US" dirty="0"/>
              <a:t>Which model is correct?  </a:t>
            </a:r>
          </a:p>
        </p:txBody>
      </p:sp>
      <mc:AlternateContent xmlns:mc="http://schemas.openxmlformats.org/markup-compatibility/2006" xmlns:a14="http://schemas.microsoft.com/office/drawing/2010/main">
        <mc:Choice Requires="a14">
          <p:sp>
            <p:nvSpPr>
              <p:cNvPr id="7" name="TextBox 6"/>
              <p:cNvSpPr txBox="1"/>
              <p:nvPr/>
            </p:nvSpPr>
            <p:spPr>
              <a:xfrm>
                <a:off x="1880786" y="1953399"/>
                <a:ext cx="31799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m:t>
                      </m:r>
                      <m:r>
                        <a:rPr lang="en-US" b="0" i="1" smtClean="0">
                          <a:latin typeface="Cambria Math" panose="02040503050406030204" pitchFamily="18" charset="0"/>
                        </a:rPr>
                        <m:t> </m:t>
                      </m:r>
                      <m:r>
                        <a:rPr lang="en-US" b="0" i="1" smtClean="0">
                          <a:latin typeface="Cambria Math"/>
                        </a:rPr>
                        <m:t>𝐹𝑙𝑜𝑤𝑒𝑟</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i="1" smtClean="0">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1</m:t>
                          </m:r>
                        </m:sub>
                      </m:sSub>
                      <m:r>
                        <a:rPr lang="en-US" b="0" i="1" smtClean="0">
                          <a:latin typeface="Cambria Math" panose="02040503050406030204" pitchFamily="18" charset="0"/>
                        </a:rPr>
                        <m:t>𝐿𝑖𝑔h𝑡</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880786" y="1953399"/>
                <a:ext cx="3179908" cy="369332"/>
              </a:xfrm>
              <a:prstGeom prst="rect">
                <a:avLst/>
              </a:prstGeom>
              <a:blipFill>
                <a:blip r:embed="rId2"/>
                <a:stretch>
                  <a:fillRect b="-1311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CE301ED-D93B-4795-BC1F-B1542B7222D9}"/>
              </a:ext>
            </a:extLst>
          </p:cNvPr>
          <p:cNvSpPr txBox="1"/>
          <p:nvPr/>
        </p:nvSpPr>
        <p:spPr>
          <a:xfrm>
            <a:off x="5943600" y="1676400"/>
            <a:ext cx="2971800" cy="923330"/>
          </a:xfrm>
          <a:prstGeom prst="rect">
            <a:avLst/>
          </a:prstGeom>
          <a:noFill/>
        </p:spPr>
        <p:txBody>
          <a:bodyPr wrap="square" rtlCol="0">
            <a:spAutoFit/>
          </a:bodyPr>
          <a:lstStyle/>
          <a:p>
            <a:r>
              <a:rPr lang="en-US" dirty="0">
                <a:solidFill>
                  <a:srgbClr val="FF0000"/>
                </a:solidFill>
              </a:rPr>
              <a:t>No possibility of unequal intercepts OR unequal slopes for different time categories.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28A6224-4DC2-407C-9894-25F7CE8BDB93}"/>
                  </a:ext>
                </a:extLst>
              </p:cNvPr>
              <p:cNvSpPr txBox="1"/>
              <p:nvPr/>
            </p:nvSpPr>
            <p:spPr>
              <a:xfrm>
                <a:off x="1339003" y="3118667"/>
                <a:ext cx="42634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m:t>
                      </m:r>
                      <m:r>
                        <a:rPr lang="en-US" b="0" i="1" smtClean="0">
                          <a:latin typeface="Cambria Math" panose="02040503050406030204" pitchFamily="18" charset="0"/>
                        </a:rPr>
                        <m:t> </m:t>
                      </m:r>
                      <m:r>
                        <a:rPr lang="en-US" b="0" i="1" smtClean="0">
                          <a:latin typeface="Cambria Math"/>
                        </a:rPr>
                        <m:t>𝐹𝑙𝑜𝑤𝑒𝑟</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i="1" smtClean="0">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1</m:t>
                          </m:r>
                        </m:sub>
                      </m:sSub>
                      <m:r>
                        <a:rPr lang="en-US" b="0" i="1" smtClean="0">
                          <a:latin typeface="Cambria Math" panose="02040503050406030204" pitchFamily="18" charset="0"/>
                        </a:rPr>
                        <m:t>𝐿𝑖𝑔h𝑡</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𝑇𝑖𝑚𝑒</m:t>
                      </m:r>
                    </m:oMath>
                  </m:oMathPara>
                </a14:m>
                <a:endParaRPr lang="en-US" dirty="0"/>
              </a:p>
            </p:txBody>
          </p:sp>
        </mc:Choice>
        <mc:Fallback xmlns="">
          <p:sp>
            <p:nvSpPr>
              <p:cNvPr id="16" name="TextBox 15">
                <a:extLst>
                  <a:ext uri="{FF2B5EF4-FFF2-40B4-BE49-F238E27FC236}">
                    <a16:creationId xmlns:a16="http://schemas.microsoft.com/office/drawing/2014/main" id="{628A6224-4DC2-407C-9894-25F7CE8BDB93}"/>
                  </a:ext>
                </a:extLst>
              </p:cNvPr>
              <p:cNvSpPr txBox="1">
                <a:spLocks noRot="1" noChangeAspect="1" noMove="1" noResize="1" noEditPoints="1" noAdjustHandles="1" noChangeArrowheads="1" noChangeShapeType="1" noTextEdit="1"/>
              </p:cNvSpPr>
              <p:nvPr/>
            </p:nvSpPr>
            <p:spPr>
              <a:xfrm>
                <a:off x="1339003" y="3118667"/>
                <a:ext cx="4263475" cy="369332"/>
              </a:xfrm>
              <a:prstGeom prst="rect">
                <a:avLst/>
              </a:prstGeom>
              <a:blipFill>
                <a:blip r:embed="rId3"/>
                <a:stretch>
                  <a:fillRect b="-1333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FD43EB10-9213-4A91-9BEE-F34C210D8C92}"/>
              </a:ext>
            </a:extLst>
          </p:cNvPr>
          <p:cNvSpPr txBox="1"/>
          <p:nvPr/>
        </p:nvSpPr>
        <p:spPr>
          <a:xfrm>
            <a:off x="5922433" y="2703169"/>
            <a:ext cx="2971800" cy="1200329"/>
          </a:xfrm>
          <a:prstGeom prst="rect">
            <a:avLst/>
          </a:prstGeom>
          <a:noFill/>
        </p:spPr>
        <p:txBody>
          <a:bodyPr wrap="square" rtlCol="0">
            <a:spAutoFit/>
          </a:bodyPr>
          <a:lstStyle/>
          <a:p>
            <a:r>
              <a:rPr lang="en-US" dirty="0">
                <a:solidFill>
                  <a:srgbClr val="FF0000"/>
                </a:solidFill>
              </a:rPr>
              <a:t>Possibility of unequal intercepts BUT NO possibility of unequal slopes for different time categories.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87BAE32-64C7-4341-A761-CBF24B97FD5D}"/>
                  </a:ext>
                </a:extLst>
              </p:cNvPr>
              <p:cNvSpPr txBox="1"/>
              <p:nvPr/>
            </p:nvSpPr>
            <p:spPr>
              <a:xfrm>
                <a:off x="898561" y="4422435"/>
                <a:ext cx="50930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m:t>
                      </m:r>
                      <m:r>
                        <a:rPr lang="en-US" b="0" i="1" smtClean="0">
                          <a:latin typeface="Cambria Math" panose="02040503050406030204" pitchFamily="18" charset="0"/>
                        </a:rPr>
                        <m:t> </m:t>
                      </m:r>
                      <m:r>
                        <a:rPr lang="en-US" b="0" i="1" smtClean="0">
                          <a:latin typeface="Cambria Math"/>
                        </a:rPr>
                        <m:t>𝐹𝑙𝑜𝑤𝑒𝑟</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i="1" smtClean="0">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1</m:t>
                          </m:r>
                        </m:sub>
                      </m:sSub>
                      <m:r>
                        <a:rPr lang="en-US" b="0" i="1" smtClean="0">
                          <a:latin typeface="Cambria Math" panose="02040503050406030204" pitchFamily="18" charset="0"/>
                        </a:rPr>
                        <m:t>𝐿𝑖𝑔h𝑡</m:t>
                      </m:r>
                      <m:r>
                        <a:rPr lang="en-US" b="0" i="1" smtClean="0">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3</m:t>
                          </m:r>
                        </m:sub>
                      </m:sSub>
                      <m:r>
                        <a:rPr lang="en-US" b="0" i="1" smtClean="0">
                          <a:latin typeface="Cambria Math" panose="02040503050406030204" pitchFamily="18" charset="0"/>
                        </a:rPr>
                        <m:t>𝐿𝑖𝑔h𝑡</m:t>
                      </m:r>
                      <m:r>
                        <a:rPr lang="en-US" b="0" i="1" smtClean="0">
                          <a:latin typeface="Cambria Math"/>
                        </a:rPr>
                        <m:t> ∗ </m:t>
                      </m:r>
                      <m:r>
                        <a:rPr lang="en-US" i="1">
                          <a:latin typeface="Cambria Math"/>
                        </a:rPr>
                        <m:t>𝑇𝑖𝑚𝑒</m:t>
                      </m:r>
                    </m:oMath>
                  </m:oMathPara>
                </a14:m>
                <a:endParaRPr lang="en-US" dirty="0"/>
              </a:p>
            </p:txBody>
          </p:sp>
        </mc:Choice>
        <mc:Fallback xmlns="">
          <p:sp>
            <p:nvSpPr>
              <p:cNvPr id="19" name="TextBox 18">
                <a:extLst>
                  <a:ext uri="{FF2B5EF4-FFF2-40B4-BE49-F238E27FC236}">
                    <a16:creationId xmlns:a16="http://schemas.microsoft.com/office/drawing/2014/main" id="{F87BAE32-64C7-4341-A761-CBF24B97FD5D}"/>
                  </a:ext>
                </a:extLst>
              </p:cNvPr>
              <p:cNvSpPr txBox="1">
                <a:spLocks noRot="1" noChangeAspect="1" noMove="1" noResize="1" noEditPoints="1" noAdjustHandles="1" noChangeArrowheads="1" noChangeShapeType="1" noTextEdit="1"/>
              </p:cNvSpPr>
              <p:nvPr/>
            </p:nvSpPr>
            <p:spPr>
              <a:xfrm>
                <a:off x="898561" y="4422435"/>
                <a:ext cx="5093061" cy="369332"/>
              </a:xfrm>
              <a:prstGeom prst="rect">
                <a:avLst/>
              </a:prstGeom>
              <a:blipFill>
                <a:blip r:embed="rId4"/>
                <a:stretch>
                  <a:fillRect b="-13115"/>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6A3D21E8-517E-4CAA-93F6-EC1805F6DAA7}"/>
              </a:ext>
            </a:extLst>
          </p:cNvPr>
          <p:cNvSpPr txBox="1"/>
          <p:nvPr/>
        </p:nvSpPr>
        <p:spPr>
          <a:xfrm>
            <a:off x="5943600" y="4006937"/>
            <a:ext cx="2971800" cy="1200329"/>
          </a:xfrm>
          <a:prstGeom prst="rect">
            <a:avLst/>
          </a:prstGeom>
          <a:noFill/>
        </p:spPr>
        <p:txBody>
          <a:bodyPr wrap="square" rtlCol="0">
            <a:spAutoFit/>
          </a:bodyPr>
          <a:lstStyle/>
          <a:p>
            <a:r>
              <a:rPr lang="en-US" dirty="0">
                <a:solidFill>
                  <a:srgbClr val="FF0000"/>
                </a:solidFill>
              </a:rPr>
              <a:t>No possibility of unequal intercepts BUT has a possibility of unequal slopes for different time categories.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32BF673-8753-4732-888B-FF189D20AF1D}"/>
                  </a:ext>
                </a:extLst>
              </p:cNvPr>
              <p:cNvSpPr txBox="1"/>
              <p:nvPr/>
            </p:nvSpPr>
            <p:spPr>
              <a:xfrm>
                <a:off x="-76200" y="5587705"/>
                <a:ext cx="61693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m:t>
                      </m:r>
                      <m:r>
                        <a:rPr lang="en-US" b="0" i="1" smtClean="0">
                          <a:latin typeface="Cambria Math" panose="02040503050406030204" pitchFamily="18" charset="0"/>
                        </a:rPr>
                        <m:t> </m:t>
                      </m:r>
                      <m:r>
                        <a:rPr lang="en-US" b="0" i="1" smtClean="0">
                          <a:latin typeface="Cambria Math"/>
                        </a:rPr>
                        <m:t>𝐹𝑙𝑜𝑤𝑒𝑟</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i="1" smtClean="0">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1</m:t>
                          </m:r>
                        </m:sub>
                      </m:sSub>
                      <m:r>
                        <a:rPr lang="en-US" b="0" i="1" smtClean="0">
                          <a:latin typeface="Cambria Math" panose="02040503050406030204" pitchFamily="18" charset="0"/>
                        </a:rPr>
                        <m:t>𝐿𝑖𝑔h𝑡</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𝑇𝑖𝑚𝑒</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3</m:t>
                          </m:r>
                        </m:sub>
                      </m:sSub>
                      <m:r>
                        <a:rPr lang="en-US" b="0" i="1" smtClean="0">
                          <a:latin typeface="Cambria Math" panose="02040503050406030204" pitchFamily="18" charset="0"/>
                        </a:rPr>
                        <m:t>𝐿𝑖𝑔h𝑡</m:t>
                      </m:r>
                      <m:r>
                        <a:rPr lang="en-US" b="0" i="1" smtClean="0">
                          <a:latin typeface="Cambria Math"/>
                        </a:rPr>
                        <m:t> ∗ </m:t>
                      </m:r>
                      <m:r>
                        <a:rPr lang="en-US" i="1">
                          <a:latin typeface="Cambria Math"/>
                        </a:rPr>
                        <m:t>𝑇𝑖𝑚𝑒</m:t>
                      </m:r>
                    </m:oMath>
                  </m:oMathPara>
                </a14:m>
                <a:endParaRPr lang="en-US" dirty="0"/>
              </a:p>
            </p:txBody>
          </p:sp>
        </mc:Choice>
        <mc:Fallback xmlns="">
          <p:sp>
            <p:nvSpPr>
              <p:cNvPr id="21" name="TextBox 20">
                <a:extLst>
                  <a:ext uri="{FF2B5EF4-FFF2-40B4-BE49-F238E27FC236}">
                    <a16:creationId xmlns:a16="http://schemas.microsoft.com/office/drawing/2014/main" id="{D32BF673-8753-4732-888B-FF189D20AF1D}"/>
                  </a:ext>
                </a:extLst>
              </p:cNvPr>
              <p:cNvSpPr txBox="1">
                <a:spLocks noRot="1" noChangeAspect="1" noMove="1" noResize="1" noEditPoints="1" noAdjustHandles="1" noChangeArrowheads="1" noChangeShapeType="1" noTextEdit="1"/>
              </p:cNvSpPr>
              <p:nvPr/>
            </p:nvSpPr>
            <p:spPr>
              <a:xfrm>
                <a:off x="-76200" y="5587705"/>
                <a:ext cx="6169318" cy="369332"/>
              </a:xfrm>
              <a:prstGeom prst="rect">
                <a:avLst/>
              </a:prstGeom>
              <a:blipFill>
                <a:blip r:embed="rId5"/>
                <a:stretch>
                  <a:fillRect b="-13333"/>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CAA429D9-C27A-4252-9A96-3EB5652FE330}"/>
              </a:ext>
            </a:extLst>
          </p:cNvPr>
          <p:cNvSpPr txBox="1"/>
          <p:nvPr/>
        </p:nvSpPr>
        <p:spPr>
          <a:xfrm>
            <a:off x="5943600" y="5310706"/>
            <a:ext cx="2971800" cy="923330"/>
          </a:xfrm>
          <a:prstGeom prst="rect">
            <a:avLst/>
          </a:prstGeom>
          <a:noFill/>
        </p:spPr>
        <p:txBody>
          <a:bodyPr wrap="square" rtlCol="0">
            <a:spAutoFit/>
          </a:bodyPr>
          <a:lstStyle/>
          <a:p>
            <a:r>
              <a:rPr lang="en-US" dirty="0">
                <a:solidFill>
                  <a:srgbClr val="FF0000"/>
                </a:solidFill>
              </a:rPr>
              <a:t>Possibility of both unequal intercepts or unequal slopes for different time categories.</a:t>
            </a:r>
          </a:p>
        </p:txBody>
      </p:sp>
      <p:sp>
        <p:nvSpPr>
          <p:cNvPr id="5" name="TextBox 4">
            <a:extLst>
              <a:ext uri="{FF2B5EF4-FFF2-40B4-BE49-F238E27FC236}">
                <a16:creationId xmlns:a16="http://schemas.microsoft.com/office/drawing/2014/main" id="{7D123D5D-F56C-481C-9CC9-528036DA9D5C}"/>
              </a:ext>
            </a:extLst>
          </p:cNvPr>
          <p:cNvSpPr txBox="1"/>
          <p:nvPr/>
        </p:nvSpPr>
        <p:spPr>
          <a:xfrm>
            <a:off x="410870" y="4755036"/>
            <a:ext cx="5562600" cy="646331"/>
          </a:xfrm>
          <a:prstGeom prst="rect">
            <a:avLst/>
          </a:prstGeom>
          <a:noFill/>
        </p:spPr>
        <p:txBody>
          <a:bodyPr wrap="square" rtlCol="0">
            <a:spAutoFit/>
          </a:bodyPr>
          <a:lstStyle/>
          <a:p>
            <a:r>
              <a:rPr lang="en-US" b="1" dirty="0">
                <a:solidFill>
                  <a:srgbClr val="0070C0"/>
                </a:solidFill>
              </a:rPr>
              <a:t>Typically, we do NOT include an interaction term with out relevant single terms!!!</a:t>
            </a:r>
          </a:p>
        </p:txBody>
      </p:sp>
    </p:spTree>
    <p:extLst>
      <p:ext uri="{BB962C8B-B14F-4D97-AF65-F5344CB8AC3E}">
        <p14:creationId xmlns:p14="http://schemas.microsoft.com/office/powerpoint/2010/main" val="369729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7"/>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8"/>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0"/>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5"/>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21"/>
                                        </p:tgtEl>
                                      </p:cBhvr>
                                    </p:animEffect>
                                    <p:set>
                                      <p:cBhvr>
                                        <p:cTn id="55" dur="1" fill="hold">
                                          <p:stCondLst>
                                            <p:cond delay="499"/>
                                          </p:stCondLst>
                                        </p:cTn>
                                        <p:tgtEl>
                                          <p:spTgt spid="21"/>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22"/>
                                        </p:tgtEl>
                                      </p:cBhvr>
                                    </p:animEffect>
                                    <p:set>
                                      <p:cBhvr>
                                        <p:cTn id="5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4" grpId="0"/>
      <p:bldP spid="4" grpId="1"/>
      <p:bldP spid="16" grpId="0"/>
      <p:bldP spid="16" grpId="1"/>
      <p:bldP spid="18" grpId="0"/>
      <p:bldP spid="18" grpId="1"/>
      <p:bldP spid="19" grpId="0"/>
      <p:bldP spid="19" grpId="1"/>
      <p:bldP spid="20" grpId="0"/>
      <p:bldP spid="20" grpId="1"/>
      <p:bldP spid="21" grpId="0"/>
      <p:bldP spid="21" grpId="1"/>
      <p:bldP spid="22" grpId="0"/>
      <p:bldP spid="22" grpId="1"/>
      <p:bldP spid="5" grpId="0"/>
      <p:bldP spid="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143000"/>
          </a:xfrm>
        </p:spPr>
        <p:txBody>
          <a:bodyPr>
            <a:normAutofit fontScale="90000"/>
          </a:bodyPr>
          <a:lstStyle/>
          <a:p>
            <a:r>
              <a:rPr lang="en-US" dirty="0"/>
              <a:t>Is the separate slope model appropriate? </a:t>
            </a:r>
          </a:p>
        </p:txBody>
      </p:sp>
      <mc:AlternateContent xmlns:mc="http://schemas.openxmlformats.org/markup-compatibility/2006" xmlns:a14="http://schemas.microsoft.com/office/drawing/2010/main">
        <mc:Choice Requires="a14">
          <p:sp>
            <p:nvSpPr>
              <p:cNvPr id="6" name="TextBox 5"/>
              <p:cNvSpPr txBox="1"/>
              <p:nvPr/>
            </p:nvSpPr>
            <p:spPr>
              <a:xfrm>
                <a:off x="304800" y="5402317"/>
                <a:ext cx="8686800" cy="923330"/>
              </a:xfrm>
              <a:prstGeom prst="rect">
                <a:avLst/>
              </a:prstGeom>
              <a:noFill/>
            </p:spPr>
            <p:txBody>
              <a:bodyPr wrap="square" rtlCol="0">
                <a:spAutoFit/>
              </a:bodyPr>
              <a:lstStyle/>
              <a:p>
                <a:r>
                  <a:rPr lang="en-US" dirty="0"/>
                  <a:t>No, there is not a statistically significant difference between the two slopes. The separate slope model is not appropriate. (Or,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oMath>
                </a14:m>
                <a:r>
                  <a:rPr lang="en-US" dirty="0"/>
                  <a:t> is not significantly different from zero.)</a:t>
                </a:r>
              </a:p>
              <a:p>
                <a:r>
                  <a:rPr lang="en-US" dirty="0"/>
                  <a:t>Rerun regression without the possibility of different slopes (without interaction term).</a:t>
                </a:r>
              </a:p>
            </p:txBody>
          </p:sp>
        </mc:Choice>
        <mc:Fallback xmlns="">
          <p:sp>
            <p:nvSpPr>
              <p:cNvPr id="6" name="TextBox 5"/>
              <p:cNvSpPr txBox="1">
                <a:spLocks noRot="1" noChangeAspect="1" noMove="1" noResize="1" noEditPoints="1" noAdjustHandles="1" noChangeArrowheads="1" noChangeShapeType="1" noTextEdit="1"/>
              </p:cNvSpPr>
              <p:nvPr/>
            </p:nvSpPr>
            <p:spPr>
              <a:xfrm>
                <a:off x="304800" y="5402317"/>
                <a:ext cx="8686800" cy="923330"/>
              </a:xfrm>
              <a:prstGeom prst="rect">
                <a:avLst/>
              </a:prstGeom>
              <a:blipFill>
                <a:blip r:embed="rId2"/>
                <a:stretch>
                  <a:fillRect l="-561" t="-3289" b="-9211"/>
                </a:stretch>
              </a:blipFill>
            </p:spPr>
            <p:txBody>
              <a:bodyPr/>
              <a:lstStyle/>
              <a:p>
                <a:r>
                  <a:rPr lang="en-US">
                    <a:noFill/>
                  </a:rPr>
                  <a:t> </a:t>
                </a:r>
              </a:p>
            </p:txBody>
          </p:sp>
        </mc:Fallback>
      </mc:AlternateContent>
      <p:pic>
        <p:nvPicPr>
          <p:cNvPr id="9" name="Picture 8"/>
          <p:cNvPicPr>
            <a:picLocks noChangeAspect="1"/>
          </p:cNvPicPr>
          <p:nvPr/>
        </p:nvPicPr>
        <p:blipFill>
          <a:blip r:embed="rId3"/>
          <a:stretch>
            <a:fillRect/>
          </a:stretch>
        </p:blipFill>
        <p:spPr>
          <a:xfrm>
            <a:off x="304800" y="3058852"/>
            <a:ext cx="3874791" cy="2025670"/>
          </a:xfrm>
          <a:prstGeom prst="rect">
            <a:avLst/>
          </a:prstGeom>
        </p:spPr>
      </p:pic>
      <p:sp>
        <p:nvSpPr>
          <p:cNvPr id="3" name="TextBox 2"/>
          <p:cNvSpPr txBox="1"/>
          <p:nvPr/>
        </p:nvSpPr>
        <p:spPr>
          <a:xfrm>
            <a:off x="76200" y="914400"/>
            <a:ext cx="8991600" cy="646331"/>
          </a:xfrm>
          <a:prstGeom prst="rect">
            <a:avLst/>
          </a:prstGeom>
          <a:noFill/>
        </p:spPr>
        <p:txBody>
          <a:bodyPr wrap="square" rtlCol="0">
            <a:spAutoFit/>
          </a:bodyPr>
          <a:lstStyle/>
          <a:p>
            <a:pPr algn="ctr"/>
            <a:r>
              <a:rPr lang="en-US" dirty="0"/>
              <a:t>Construct a model in which the mean flower production depends linearly on the light intensity and the time category.  Also allow for the possibility of unequal slopes and intercepts.  </a:t>
            </a:r>
          </a:p>
        </p:txBody>
      </p:sp>
      <mc:AlternateContent xmlns:mc="http://schemas.openxmlformats.org/markup-compatibility/2006" xmlns:a14="http://schemas.microsoft.com/office/drawing/2010/main">
        <mc:Choice Requires="a14">
          <p:sp>
            <p:nvSpPr>
              <p:cNvPr id="7" name="TextBox 6"/>
              <p:cNvSpPr txBox="1"/>
              <p:nvPr/>
            </p:nvSpPr>
            <p:spPr>
              <a:xfrm>
                <a:off x="1247161" y="1676400"/>
                <a:ext cx="61693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m:t>
                      </m:r>
                      <m:r>
                        <a:rPr lang="en-US" b="0" i="1" smtClean="0">
                          <a:latin typeface="Cambria Math" panose="02040503050406030204" pitchFamily="18" charset="0"/>
                        </a:rPr>
                        <m:t> </m:t>
                      </m:r>
                      <m:r>
                        <a:rPr lang="en-US" b="0" i="1" smtClean="0">
                          <a:latin typeface="Cambria Math"/>
                        </a:rPr>
                        <m:t>𝐹𝑙𝑜𝑤𝑒𝑟</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i="1" smtClean="0">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1</m:t>
                          </m:r>
                        </m:sub>
                      </m:sSub>
                      <m:r>
                        <a:rPr lang="en-US" b="0" i="1" smtClean="0">
                          <a:latin typeface="Cambria Math" panose="02040503050406030204" pitchFamily="18" charset="0"/>
                        </a:rPr>
                        <m:t>𝐿𝑖𝑔h𝑡</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𝑇𝑖𝑚𝑒</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3</m:t>
                          </m:r>
                        </m:sub>
                      </m:sSub>
                      <m:r>
                        <a:rPr lang="en-US" b="0" i="1" smtClean="0">
                          <a:latin typeface="Cambria Math" panose="02040503050406030204" pitchFamily="18" charset="0"/>
                        </a:rPr>
                        <m:t>𝐿𝑖𝑔h𝑡</m:t>
                      </m:r>
                      <m:r>
                        <a:rPr lang="en-US" b="0" i="1" smtClean="0">
                          <a:latin typeface="Cambria Math"/>
                        </a:rPr>
                        <m:t> ∗ </m:t>
                      </m:r>
                      <m:r>
                        <a:rPr lang="en-US" i="1">
                          <a:latin typeface="Cambria Math"/>
                        </a:rPr>
                        <m:t>𝑇𝑖𝑚𝑒</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247161" y="1676400"/>
                <a:ext cx="6169318" cy="369332"/>
              </a:xfrm>
              <a:prstGeom prst="rect">
                <a:avLst/>
              </a:prstGeom>
              <a:blipFill>
                <a:blip r:embed="rId4"/>
                <a:stretch>
                  <a:fillRect b="-11475"/>
                </a:stretch>
              </a:blipFill>
            </p:spPr>
            <p:txBody>
              <a:bodyPr/>
              <a:lstStyle/>
              <a:p>
                <a:r>
                  <a:rPr lang="en-US">
                    <a:noFill/>
                  </a:rPr>
                  <a:t> </a:t>
                </a:r>
              </a:p>
            </p:txBody>
          </p:sp>
        </mc:Fallback>
      </mc:AlternateContent>
      <p:sp>
        <p:nvSpPr>
          <p:cNvPr id="11" name="Rectangle 10"/>
          <p:cNvSpPr/>
          <p:nvPr/>
        </p:nvSpPr>
        <p:spPr>
          <a:xfrm>
            <a:off x="3627194" y="4548699"/>
            <a:ext cx="474537" cy="2519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stretch>
            <a:fillRect/>
          </a:stretch>
        </p:blipFill>
        <p:spPr>
          <a:xfrm>
            <a:off x="304800" y="2209800"/>
            <a:ext cx="3764277" cy="710241"/>
          </a:xfrm>
          <a:prstGeom prst="rect">
            <a:avLst/>
          </a:prstGeom>
        </p:spPr>
      </p:pic>
      <p:pic>
        <p:nvPicPr>
          <p:cNvPr id="13" name="Picture 12"/>
          <p:cNvPicPr>
            <a:picLocks noChangeAspect="1"/>
          </p:cNvPicPr>
          <p:nvPr/>
        </p:nvPicPr>
        <p:blipFill>
          <a:blip r:embed="rId6"/>
          <a:stretch>
            <a:fillRect/>
          </a:stretch>
        </p:blipFill>
        <p:spPr>
          <a:xfrm>
            <a:off x="4724400" y="3085508"/>
            <a:ext cx="3886200" cy="2036744"/>
          </a:xfrm>
          <a:prstGeom prst="rect">
            <a:avLst/>
          </a:prstGeom>
        </p:spPr>
      </p:pic>
      <p:sp>
        <p:nvSpPr>
          <p:cNvPr id="17" name="Rectangle 16"/>
          <p:cNvSpPr/>
          <p:nvPr/>
        </p:nvSpPr>
        <p:spPr>
          <a:xfrm>
            <a:off x="8109937" y="4538778"/>
            <a:ext cx="474537" cy="2519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7"/>
          <a:stretch>
            <a:fillRect/>
          </a:stretch>
        </p:blipFill>
        <p:spPr>
          <a:xfrm>
            <a:off x="4495800" y="2133600"/>
            <a:ext cx="4229098" cy="813097"/>
          </a:xfrm>
          <a:prstGeom prst="rect">
            <a:avLst/>
          </a:prstGeom>
        </p:spPr>
      </p:pic>
      <p:pic>
        <p:nvPicPr>
          <p:cNvPr id="15" name="Picture 14"/>
          <p:cNvPicPr>
            <a:picLocks noChangeAspect="1"/>
          </p:cNvPicPr>
          <p:nvPr/>
        </p:nvPicPr>
        <p:blipFill>
          <a:blip r:embed="rId8"/>
          <a:stretch>
            <a:fillRect/>
          </a:stretch>
        </p:blipFill>
        <p:spPr>
          <a:xfrm>
            <a:off x="1868533" y="1057954"/>
            <a:ext cx="4840372" cy="3673430"/>
          </a:xfrm>
          <a:prstGeom prst="rect">
            <a:avLst/>
          </a:prstGeom>
        </p:spPr>
      </p:pic>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31A44BF6-9B49-FC4B-AA19-88B62410CC78}"/>
                  </a:ext>
                </a:extLst>
              </p:cNvPr>
              <p:cNvSpPr txBox="1"/>
              <p:nvPr/>
            </p:nvSpPr>
            <p:spPr>
              <a:xfrm>
                <a:off x="6994315" y="1878526"/>
                <a:ext cx="2157306" cy="57291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𝑇𝑖𝑚𝑒</m:t>
                      </m:r>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b="0" i="1" smtClean="0">
                                  <a:solidFill>
                                    <a:srgbClr val="0070C0"/>
                                  </a:solidFill>
                                  <a:latin typeface="Cambria Math" panose="02040503050406030204" pitchFamily="18" charset="0"/>
                                </a:rPr>
                                <m:t>0 …</m:t>
                              </m:r>
                              <m:r>
                                <a:rPr lang="en-US" sz="1400" b="0" i="1" smtClean="0">
                                  <a:solidFill>
                                    <a:srgbClr val="0070C0"/>
                                  </a:solidFill>
                                  <a:latin typeface="Cambria Math" panose="02040503050406030204" pitchFamily="18" charset="0"/>
                                </a:rPr>
                                <m:t>𝐸𝑎𝑟𝑙𝑦</m:t>
                              </m:r>
                              <m:r>
                                <a:rPr lang="en-US" sz="1400" b="0" i="1" smtClean="0">
                                  <a:solidFill>
                                    <a:srgbClr val="0070C0"/>
                                  </a:solidFill>
                                  <a:latin typeface="Cambria Math" panose="02040503050406030204" pitchFamily="18" charset="0"/>
                                </a:rPr>
                                <m:t> </m:t>
                              </m:r>
                            </m:e>
                            <m:e>
                              <m:r>
                                <a:rPr lang="en-US" sz="1400" b="0" i="1" smtClean="0">
                                  <a:solidFill>
                                    <a:srgbClr val="FF0000"/>
                                  </a:solidFill>
                                  <a:latin typeface="Cambria Math" panose="02040503050406030204" pitchFamily="18" charset="0"/>
                                </a:rPr>
                                <m:t>1 …</m:t>
                              </m:r>
                              <m:r>
                                <a:rPr lang="en-US" sz="1400" b="0" i="1" smtClean="0">
                                  <a:solidFill>
                                    <a:srgbClr val="FF0000"/>
                                  </a:solidFill>
                                  <a:latin typeface="Cambria Math" panose="02040503050406030204" pitchFamily="18" charset="0"/>
                                </a:rPr>
                                <m:t>𝐿𝑎𝑡𝑒</m:t>
                              </m:r>
                            </m:e>
                          </m:eqArr>
                        </m:e>
                      </m:d>
                    </m:oMath>
                  </m:oMathPara>
                </a14:m>
                <a:endParaRPr lang="en-US" sz="1400" dirty="0"/>
              </a:p>
            </p:txBody>
          </p:sp>
        </mc:Choice>
        <mc:Fallback>
          <p:sp>
            <p:nvSpPr>
              <p:cNvPr id="19" name="TextBox 18">
                <a:extLst>
                  <a:ext uri="{FF2B5EF4-FFF2-40B4-BE49-F238E27FC236}">
                    <a16:creationId xmlns:a16="http://schemas.microsoft.com/office/drawing/2014/main" id="{31A44BF6-9B49-FC4B-AA19-88B62410CC78}"/>
                  </a:ext>
                </a:extLst>
              </p:cNvPr>
              <p:cNvSpPr txBox="1">
                <a:spLocks noRot="1" noChangeAspect="1" noMove="1" noResize="1" noEditPoints="1" noAdjustHandles="1" noChangeArrowheads="1" noChangeShapeType="1" noTextEdit="1"/>
              </p:cNvSpPr>
              <p:nvPr/>
            </p:nvSpPr>
            <p:spPr>
              <a:xfrm>
                <a:off x="6994315" y="1878526"/>
                <a:ext cx="2157306" cy="572914"/>
              </a:xfrm>
              <a:prstGeom prst="rect">
                <a:avLst/>
              </a:prstGeom>
              <a:blipFill>
                <a:blip r:embed="rId9"/>
                <a:stretch>
                  <a:fillRect t="-176087" b="-256522"/>
                </a:stretch>
              </a:blipFill>
            </p:spPr>
            <p:txBody>
              <a:bodyPr/>
              <a:lstStyle/>
              <a:p>
                <a:r>
                  <a:rPr lang="en-US">
                    <a:noFill/>
                  </a:rPr>
                  <a:t> </a:t>
                </a:r>
              </a:p>
            </p:txBody>
          </p:sp>
        </mc:Fallback>
      </mc:AlternateContent>
    </p:spTree>
    <p:extLst>
      <p:ext uri="{BB962C8B-B14F-4D97-AF65-F5344CB8AC3E}">
        <p14:creationId xmlns:p14="http://schemas.microsoft.com/office/powerpoint/2010/main" val="264524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EDDA-BEEB-B04F-9C3E-5DDA9916655A}"/>
              </a:ext>
            </a:extLst>
          </p:cNvPr>
          <p:cNvSpPr>
            <a:spLocks noGrp="1"/>
          </p:cNvSpPr>
          <p:nvPr>
            <p:ph type="title"/>
          </p:nvPr>
        </p:nvSpPr>
        <p:spPr/>
        <p:txBody>
          <a:bodyPr/>
          <a:lstStyle/>
          <a:p>
            <a:r>
              <a:rPr lang="en-US" dirty="0"/>
              <a:t>Question From FLS</a:t>
            </a:r>
          </a:p>
        </p:txBody>
      </p:sp>
      <p:sp>
        <p:nvSpPr>
          <p:cNvPr id="4" name="Rectangle 3">
            <a:extLst>
              <a:ext uri="{FF2B5EF4-FFF2-40B4-BE49-F238E27FC236}">
                <a16:creationId xmlns:a16="http://schemas.microsoft.com/office/drawing/2014/main" id="{0FF8E860-9253-6641-8261-5F7C46E63BB1}"/>
              </a:ext>
            </a:extLst>
          </p:cNvPr>
          <p:cNvSpPr/>
          <p:nvPr/>
        </p:nvSpPr>
        <p:spPr>
          <a:xfrm>
            <a:off x="457200" y="2133600"/>
            <a:ext cx="8229600" cy="3447098"/>
          </a:xfrm>
          <a:prstGeom prst="rect">
            <a:avLst/>
          </a:prstGeom>
        </p:spPr>
        <p:txBody>
          <a:bodyPr wrap="square">
            <a:spAutoFit/>
          </a:bodyPr>
          <a:lstStyle/>
          <a:p>
            <a:pPr>
              <a:buFont typeface="Arial" panose="020B0604020202020204" pitchFamily="34" charset="0"/>
              <a:buChar char="•"/>
            </a:pPr>
            <a:r>
              <a:rPr lang="en-US" sz="1600" dirty="0">
                <a:solidFill>
                  <a:srgbClr val="000000"/>
                </a:solidFill>
                <a:latin typeface="Calibri" panose="020F0502020204030204" pitchFamily="34" charset="0"/>
              </a:rPr>
              <a:t>Is there ANY benefit or reason to create separate regression models for each level like I did in my job interview where I had a linear reg for each pitch type (fastball, slider, curve, changeup, </a:t>
            </a:r>
            <a:r>
              <a:rPr lang="en-US" sz="1600" dirty="0" err="1">
                <a:solidFill>
                  <a:srgbClr val="000000"/>
                </a:solidFill>
                <a:latin typeface="Calibri" panose="020F0502020204030204" pitchFamily="34" charset="0"/>
              </a:rPr>
              <a:t>etc</a:t>
            </a:r>
            <a:r>
              <a:rPr lang="en-US" sz="1600" dirty="0">
                <a:solidFill>
                  <a:srgbClr val="000000"/>
                </a:solidFill>
                <a:latin typeface="Calibri" panose="020F0502020204030204" pitchFamily="34" charset="0"/>
              </a:rPr>
              <a:t>)?</a:t>
            </a:r>
          </a:p>
          <a:p>
            <a:br>
              <a:rPr lang="en-US" sz="1200" dirty="0">
                <a:solidFill>
                  <a:srgbClr val="000000"/>
                </a:solidFill>
                <a:latin typeface="Calibri" panose="020F0502020204030204" pitchFamily="34" charset="0"/>
              </a:rPr>
            </a:br>
            <a:endParaRPr lang="en-US" sz="1200" dirty="0">
              <a:solidFill>
                <a:srgbClr val="000000"/>
              </a:solidFill>
              <a:latin typeface="Calibri" panose="020F0502020204030204" pitchFamily="34" charset="0"/>
            </a:endParaRPr>
          </a:p>
          <a:p>
            <a:pPr>
              <a:buFont typeface="Arial" panose="020B0604020202020204" pitchFamily="34" charset="0"/>
              <a:buChar char="•"/>
            </a:pPr>
            <a:r>
              <a:rPr lang="en-US" dirty="0">
                <a:solidFill>
                  <a:srgbClr val="212121"/>
                </a:solidFill>
                <a:latin typeface="Calibri" panose="020F0502020204030204" pitchFamily="34" charset="0"/>
              </a:rPr>
              <a:t>Should we always avoid adding explanatory variables that correlate with one another? Could there be a benefit if we include them?</a:t>
            </a:r>
            <a:endParaRPr lang="en-US" dirty="0">
              <a:solidFill>
                <a:srgbClr val="212121"/>
              </a:solidFill>
              <a:latin typeface="wf_segoe-ui_normal"/>
            </a:endParaRPr>
          </a:p>
          <a:p>
            <a:br>
              <a:rPr lang="en-US" dirty="0">
                <a:solidFill>
                  <a:srgbClr val="212121"/>
                </a:solidFill>
                <a:latin typeface="wf_segoe-ui_normal"/>
              </a:rPr>
            </a:br>
            <a:endParaRPr lang="en-US" dirty="0">
              <a:solidFill>
                <a:srgbClr val="212121"/>
              </a:solidFill>
              <a:latin typeface="wf_segoe-ui_normal"/>
            </a:endParaRPr>
          </a:p>
          <a:p>
            <a:pPr>
              <a:buFont typeface="Arial" panose="020B0604020202020204" pitchFamily="34" charset="0"/>
              <a:buChar char="•"/>
            </a:pPr>
            <a:r>
              <a:rPr lang="en-US" dirty="0">
                <a:solidFill>
                  <a:srgbClr val="212121"/>
                </a:solidFill>
                <a:latin typeface="Calibri" panose="020F0502020204030204" pitchFamily="34" charset="0"/>
              </a:rPr>
              <a:t>Is there a point when we would not add an explanatory variable to our MLR even if it improves the fit? for example, if the increase in fit is pretty small, would we rather exclude that variable?</a:t>
            </a:r>
            <a:endParaRPr lang="en-US" dirty="0">
              <a:solidFill>
                <a:srgbClr val="212121"/>
              </a:solidFill>
              <a:latin typeface="wf_segoe-ui_normal"/>
            </a:endParaRPr>
          </a:p>
          <a:p>
            <a:br>
              <a:rPr lang="en-US" dirty="0"/>
            </a:br>
            <a:endParaRPr lang="en-US" dirty="0"/>
          </a:p>
        </p:txBody>
      </p:sp>
    </p:spTree>
    <p:extLst>
      <p:ext uri="{BB962C8B-B14F-4D97-AF65-F5344CB8AC3E}">
        <p14:creationId xmlns:p14="http://schemas.microsoft.com/office/powerpoint/2010/main" val="1297456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dirty="0"/>
              <a:t>Example Where Interaction Matters</a:t>
            </a:r>
          </a:p>
        </p:txBody>
      </p:sp>
      <p:sp>
        <p:nvSpPr>
          <p:cNvPr id="3" name="Content Placeholder 2"/>
          <p:cNvSpPr>
            <a:spLocks noGrp="1"/>
          </p:cNvSpPr>
          <p:nvPr>
            <p:ph idx="1"/>
          </p:nvPr>
        </p:nvSpPr>
        <p:spPr>
          <a:xfrm>
            <a:off x="4572000" y="1447800"/>
            <a:ext cx="4114800" cy="4876799"/>
          </a:xfrm>
        </p:spPr>
        <p:txBody>
          <a:bodyPr>
            <a:normAutofit fontScale="92500" lnSpcReduction="20000"/>
          </a:bodyPr>
          <a:lstStyle/>
          <a:p>
            <a:pPr marL="0" indent="0" algn="ctr">
              <a:buNone/>
            </a:pPr>
            <a:r>
              <a:rPr lang="en-US" dirty="0"/>
              <a:t>This is a data set that records the amount of cash someone makes (Cash in $1000s) and the amount of money he gives to Charity (Charity in $1s) based on the Importance (Imp) each subject attributes to charity.  </a:t>
            </a:r>
            <a:r>
              <a:rPr lang="en-US" dirty="0" err="1"/>
              <a:t>Cash_C</a:t>
            </a:r>
            <a:r>
              <a:rPr lang="en-US" dirty="0"/>
              <a:t> is a variable that indicates if the person makes over $45,000.  </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95400"/>
            <a:ext cx="3257813" cy="521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B192DAE2-BB21-496C-BFCD-41F0A343D886}"/>
              </a:ext>
            </a:extLst>
          </p:cNvPr>
          <p:cNvSpPr txBox="1"/>
          <p:nvPr/>
        </p:nvSpPr>
        <p:spPr>
          <a:xfrm>
            <a:off x="2943093" y="5862934"/>
            <a:ext cx="3257813" cy="923330"/>
          </a:xfrm>
          <a:prstGeom prst="rect">
            <a:avLst/>
          </a:prstGeom>
          <a:noFill/>
        </p:spPr>
        <p:txBody>
          <a:bodyPr wrap="square" rtlCol="0">
            <a:spAutoFit/>
          </a:bodyPr>
          <a:lstStyle/>
          <a:p>
            <a:pPr algn="ctr"/>
            <a:r>
              <a:rPr lang="en-US" dirty="0"/>
              <a:t>Indicator </a:t>
            </a:r>
            <a:r>
              <a:rPr lang="en-US" dirty="0" err="1"/>
              <a:t>variableCash_C</a:t>
            </a:r>
            <a:r>
              <a:rPr lang="en-US" dirty="0"/>
              <a:t>:</a:t>
            </a:r>
          </a:p>
          <a:p>
            <a:pPr algn="ctr"/>
            <a:r>
              <a:rPr lang="en-US" dirty="0"/>
              <a:t>0: &lt;= $45,000</a:t>
            </a:r>
          </a:p>
          <a:p>
            <a:pPr algn="ctr"/>
            <a:r>
              <a:rPr lang="en-US" dirty="0"/>
              <a:t>1:  &gt; $45,000 </a:t>
            </a:r>
          </a:p>
        </p:txBody>
      </p:sp>
    </p:spTree>
    <p:extLst>
      <p:ext uri="{BB962C8B-B14F-4D97-AF65-F5344CB8AC3E}">
        <p14:creationId xmlns:p14="http://schemas.microsoft.com/office/powerpoint/2010/main" val="178020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dirty="0"/>
              <a:t>Example Where Interaction Matters</a:t>
            </a:r>
          </a:p>
        </p:txBody>
      </p:sp>
      <p:sp>
        <p:nvSpPr>
          <p:cNvPr id="3" name="Content Placeholder 2"/>
          <p:cNvSpPr>
            <a:spLocks noGrp="1"/>
          </p:cNvSpPr>
          <p:nvPr>
            <p:ph idx="1"/>
          </p:nvPr>
        </p:nvSpPr>
        <p:spPr>
          <a:xfrm>
            <a:off x="4572000" y="1295400"/>
            <a:ext cx="4114800" cy="4495800"/>
          </a:xfrm>
        </p:spPr>
        <p:txBody>
          <a:bodyPr>
            <a:normAutofit lnSpcReduction="10000"/>
          </a:bodyPr>
          <a:lstStyle/>
          <a:p>
            <a:pPr marL="0" indent="0" algn="ctr">
              <a:buNone/>
            </a:pPr>
            <a:r>
              <a:rPr lang="en-US" dirty="0"/>
              <a:t>Construct a multiple linear regression model in which the mean charitable donation depends (linearly) on the importance of the charity and both income groups.  Allow for possible different slopes and intercepts.</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66800"/>
            <a:ext cx="2901118"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1295400" y="6128266"/>
                <a:ext cx="6461192"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𝑃𝑟𝑒𝑑𝑖𝑐𝑡𝑒𝑑</m:t>
                    </m:r>
                    <m:r>
                      <a:rPr lang="en-US" b="0" i="1" smtClean="0">
                        <a:latin typeface="Cambria Math" panose="02040503050406030204" pitchFamily="18" charset="0"/>
                      </a:rPr>
                      <m:t> </m:t>
                    </m:r>
                    <m:r>
                      <a:rPr lang="en-US" b="0" i="1" smtClean="0">
                        <a:latin typeface="Cambria Math"/>
                      </a:rPr>
                      <m:t>𝐶h𝑎𝑟𝑖𝑡𝑦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𝐼𝑚𝑝</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3</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oMath>
                </a14:m>
                <a:r>
                  <a:rPr lang="en-US" dirty="0"/>
                  <a:t>*</a:t>
                </a:r>
                <a14:m>
                  <m:oMath xmlns:m="http://schemas.openxmlformats.org/officeDocument/2006/math">
                    <m:r>
                      <a:rPr lang="en-US" i="1">
                        <a:latin typeface="Cambria Math"/>
                      </a:rPr>
                      <m:t>𝐼𝑚𝑝</m:t>
                    </m:r>
                  </m:oMath>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295400" y="6128266"/>
                <a:ext cx="6461192" cy="369332"/>
              </a:xfrm>
              <a:prstGeom prst="rect">
                <a:avLst/>
              </a:prstGeom>
              <a:blipFill>
                <a:blip r:embed="rId3"/>
                <a:stretch>
                  <a:fillRect t="-8197" b="-24590"/>
                </a:stretch>
              </a:blipFill>
            </p:spPr>
            <p:txBody>
              <a:bodyPr/>
              <a:lstStyle/>
              <a:p>
                <a:r>
                  <a:rPr lang="en-US">
                    <a:noFill/>
                  </a:rPr>
                  <a:t> </a:t>
                </a:r>
              </a:p>
            </p:txBody>
          </p:sp>
        </mc:Fallback>
      </mc:AlternateContent>
      <p:sp>
        <p:nvSpPr>
          <p:cNvPr id="5" name="TextBox 4"/>
          <p:cNvSpPr txBox="1"/>
          <p:nvPr/>
        </p:nvSpPr>
        <p:spPr>
          <a:xfrm>
            <a:off x="2971800" y="1600200"/>
            <a:ext cx="1552689" cy="381000"/>
          </a:xfrm>
          <a:prstGeom prst="rect">
            <a:avLst/>
          </a:prstGeom>
          <a:noFill/>
        </p:spPr>
        <p:txBody>
          <a:bodyPr wrap="square" rtlCol="0">
            <a:spAutoFit/>
          </a:bodyPr>
          <a:lstStyle/>
          <a:p>
            <a:r>
              <a:rPr lang="en-US" dirty="0"/>
              <a:t>Charity in $s.</a:t>
            </a:r>
          </a:p>
        </p:txBody>
      </p:sp>
      <p:sp>
        <p:nvSpPr>
          <p:cNvPr id="8" name="TextBox 7"/>
          <p:cNvSpPr txBox="1"/>
          <p:nvPr/>
        </p:nvSpPr>
        <p:spPr>
          <a:xfrm>
            <a:off x="2895599" y="2470666"/>
            <a:ext cx="1705089" cy="369332"/>
          </a:xfrm>
          <a:prstGeom prst="rect">
            <a:avLst/>
          </a:prstGeom>
          <a:noFill/>
        </p:spPr>
        <p:txBody>
          <a:bodyPr wrap="square" rtlCol="0">
            <a:spAutoFit/>
          </a:bodyPr>
          <a:lstStyle/>
          <a:p>
            <a:r>
              <a:rPr lang="en-US" dirty="0"/>
              <a:t>Cash in $1,000s.</a:t>
            </a:r>
          </a:p>
        </p:txBody>
      </p:sp>
      <p:sp>
        <p:nvSpPr>
          <p:cNvPr id="9" name="TextBox 8">
            <a:extLst>
              <a:ext uri="{FF2B5EF4-FFF2-40B4-BE49-F238E27FC236}">
                <a16:creationId xmlns:a16="http://schemas.microsoft.com/office/drawing/2014/main" id="{26511362-B7F0-428A-ACB7-F05EC1974B5F}"/>
              </a:ext>
            </a:extLst>
          </p:cNvPr>
          <p:cNvSpPr txBox="1"/>
          <p:nvPr/>
        </p:nvSpPr>
        <p:spPr>
          <a:xfrm>
            <a:off x="2376542" y="3657600"/>
            <a:ext cx="2743201" cy="923330"/>
          </a:xfrm>
          <a:prstGeom prst="rect">
            <a:avLst/>
          </a:prstGeom>
          <a:noFill/>
        </p:spPr>
        <p:txBody>
          <a:bodyPr wrap="square" rtlCol="0">
            <a:spAutoFit/>
          </a:bodyPr>
          <a:lstStyle/>
          <a:p>
            <a:pPr algn="ctr"/>
            <a:r>
              <a:rPr lang="en-US" dirty="0" err="1"/>
              <a:t>Cash_C</a:t>
            </a:r>
            <a:r>
              <a:rPr lang="en-US" dirty="0"/>
              <a:t>:</a:t>
            </a:r>
          </a:p>
          <a:p>
            <a:pPr algn="ctr"/>
            <a:r>
              <a:rPr lang="en-US" dirty="0"/>
              <a:t>0: &lt;= $45,000</a:t>
            </a:r>
          </a:p>
          <a:p>
            <a:pPr algn="ctr"/>
            <a:r>
              <a:rPr lang="en-US" dirty="0"/>
              <a:t>1:  &gt; $45,000 </a:t>
            </a:r>
          </a:p>
        </p:txBody>
      </p:sp>
    </p:spTree>
    <p:extLst>
      <p:ext uri="{BB962C8B-B14F-4D97-AF65-F5344CB8AC3E}">
        <p14:creationId xmlns:p14="http://schemas.microsoft.com/office/powerpoint/2010/main" val="416946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5EE3-50F3-1F41-8499-48F32EDF8A29}"/>
              </a:ext>
            </a:extLst>
          </p:cNvPr>
          <p:cNvSpPr>
            <a:spLocks noGrp="1"/>
          </p:cNvSpPr>
          <p:nvPr>
            <p:ph type="title"/>
          </p:nvPr>
        </p:nvSpPr>
        <p:spPr>
          <a:xfrm>
            <a:off x="628650" y="236299"/>
            <a:ext cx="7886700" cy="1325563"/>
          </a:xfrm>
        </p:spPr>
        <p:txBody>
          <a:bodyPr/>
          <a:lstStyle/>
          <a:p>
            <a:pPr algn="ctr"/>
            <a:r>
              <a:rPr lang="en-US" dirty="0"/>
              <a:t>Breakout 1</a:t>
            </a:r>
          </a:p>
        </p:txBody>
      </p:sp>
      <p:pic>
        <p:nvPicPr>
          <p:cNvPr id="4" name="Picture 2">
            <a:extLst>
              <a:ext uri="{FF2B5EF4-FFF2-40B4-BE49-F238E27FC236}">
                <a16:creationId xmlns:a16="http://schemas.microsoft.com/office/drawing/2014/main" id="{0A27EA71-72F3-E840-A25D-EDB6373D8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9960" y="2482985"/>
            <a:ext cx="514408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143F0EB1-1A66-414D-A1FB-B8593B6E7678}"/>
              </a:ext>
            </a:extLst>
          </p:cNvPr>
          <p:cNvSpPr txBox="1"/>
          <p:nvPr/>
        </p:nvSpPr>
        <p:spPr>
          <a:xfrm>
            <a:off x="700391" y="1561862"/>
            <a:ext cx="7110920" cy="646331"/>
          </a:xfrm>
          <a:prstGeom prst="rect">
            <a:avLst/>
          </a:prstGeom>
          <a:noFill/>
        </p:spPr>
        <p:txBody>
          <a:bodyPr wrap="square" rtlCol="0">
            <a:spAutoFit/>
          </a:bodyPr>
          <a:lstStyle/>
          <a:p>
            <a:pPr algn="ctr"/>
            <a:r>
              <a:rPr lang="en-US" dirty="0"/>
              <a:t>Write two equations for the regression of Charity on Importance … one for each value of Cash</a:t>
            </a:r>
            <a:r>
              <a:rPr lang="en-US"/>
              <a:t>_C.  </a:t>
            </a:r>
            <a:endParaRPr lang="en-US" dirty="0"/>
          </a:p>
        </p:txBody>
      </p:sp>
      <p:sp>
        <p:nvSpPr>
          <p:cNvPr id="6" name="TextBox 5">
            <a:extLst>
              <a:ext uri="{FF2B5EF4-FFF2-40B4-BE49-F238E27FC236}">
                <a16:creationId xmlns:a16="http://schemas.microsoft.com/office/drawing/2014/main" id="{7EEC6ADA-1DD5-524E-BF91-2FDABEA6D8F3}"/>
              </a:ext>
            </a:extLst>
          </p:cNvPr>
          <p:cNvSpPr txBox="1"/>
          <p:nvPr/>
        </p:nvSpPr>
        <p:spPr>
          <a:xfrm>
            <a:off x="3200399" y="5268952"/>
            <a:ext cx="2743201" cy="923330"/>
          </a:xfrm>
          <a:prstGeom prst="rect">
            <a:avLst/>
          </a:prstGeom>
          <a:noFill/>
        </p:spPr>
        <p:txBody>
          <a:bodyPr wrap="square" rtlCol="0">
            <a:spAutoFit/>
          </a:bodyPr>
          <a:lstStyle/>
          <a:p>
            <a:pPr algn="ctr"/>
            <a:r>
              <a:rPr lang="en-US" dirty="0" err="1"/>
              <a:t>Cash_C</a:t>
            </a:r>
            <a:r>
              <a:rPr lang="en-US" dirty="0"/>
              <a:t>:</a:t>
            </a:r>
          </a:p>
          <a:p>
            <a:pPr algn="ctr"/>
            <a:r>
              <a:rPr lang="en-US" dirty="0"/>
              <a:t>0: &lt;= $45,000</a:t>
            </a:r>
          </a:p>
          <a:p>
            <a:pPr algn="ctr"/>
            <a:r>
              <a:rPr lang="en-US" dirty="0"/>
              <a:t>1:  &gt; $45,000 </a:t>
            </a:r>
          </a:p>
        </p:txBody>
      </p:sp>
    </p:spTree>
    <p:extLst>
      <p:ext uri="{BB962C8B-B14F-4D97-AF65-F5344CB8AC3E}">
        <p14:creationId xmlns:p14="http://schemas.microsoft.com/office/powerpoint/2010/main" val="1001728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489" y="399575"/>
            <a:ext cx="8229600" cy="715962"/>
          </a:xfrm>
        </p:spPr>
        <p:txBody>
          <a:bodyPr>
            <a:normAutofit fontScale="90000"/>
          </a:bodyPr>
          <a:lstStyle/>
          <a:p>
            <a:r>
              <a:rPr lang="en-US" dirty="0"/>
              <a:t>Fit the Model</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1447800"/>
            <a:ext cx="3808283"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85800" y="4777025"/>
            <a:ext cx="6934200" cy="369332"/>
          </a:xfrm>
          <a:prstGeom prst="rect">
            <a:avLst/>
          </a:prstGeom>
          <a:noFill/>
        </p:spPr>
        <p:txBody>
          <a:bodyPr wrap="square" rtlCol="0">
            <a:spAutoFit/>
          </a:bodyPr>
          <a:lstStyle/>
          <a:p>
            <a:pPr algn="ctr"/>
            <a:r>
              <a:rPr lang="en-US" dirty="0"/>
              <a:t>Predicted Charity = 48.10 - .88 Imp - 27.68 </a:t>
            </a:r>
            <a:r>
              <a:rPr lang="en-US" dirty="0" err="1"/>
              <a:t>Cash</a:t>
            </a:r>
            <a:r>
              <a:rPr lang="en-US" baseline="-25000" dirty="0" err="1"/>
              <a:t>C</a:t>
            </a:r>
            <a:r>
              <a:rPr lang="en-US" dirty="0"/>
              <a:t> + 4.15 </a:t>
            </a:r>
            <a:r>
              <a:rPr lang="en-US" dirty="0" err="1"/>
              <a:t>Cash</a:t>
            </a:r>
            <a:r>
              <a:rPr lang="en-US" baseline="-25000" dirty="0" err="1"/>
              <a:t>C</a:t>
            </a:r>
            <a:r>
              <a:rPr lang="en-US" dirty="0"/>
              <a:t> * Imp</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76400"/>
            <a:ext cx="3838575" cy="187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189282" y="3524139"/>
            <a:ext cx="4726118" cy="369332"/>
          </a:xfrm>
          <a:prstGeom prst="rect">
            <a:avLst/>
          </a:prstGeom>
          <a:noFill/>
        </p:spPr>
        <p:txBody>
          <a:bodyPr wrap="square" rtlCol="0">
            <a:spAutoFit/>
          </a:bodyPr>
          <a:lstStyle/>
          <a:p>
            <a:pPr algn="ctr"/>
            <a:r>
              <a:rPr lang="en-US" dirty="0"/>
              <a:t>Check the highest order terms first!</a:t>
            </a:r>
          </a:p>
        </p:txBody>
      </p:sp>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6350" y="1057275"/>
            <a:ext cx="3086100"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2" name="TextBox 11"/>
              <p:cNvSpPr txBox="1"/>
              <p:nvPr/>
            </p:nvSpPr>
            <p:spPr>
              <a:xfrm>
                <a:off x="912729" y="4343400"/>
                <a:ext cx="6677597"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𝑃𝑟𝑒𝑑𝑖𝑐𝑡𝑒𝑑</m:t>
                    </m:r>
                    <m:r>
                      <a:rPr lang="en-US" b="0" i="1" smtClean="0">
                        <a:latin typeface="Cambria Math" panose="02040503050406030204" pitchFamily="18" charset="0"/>
                      </a:rPr>
                      <m:t> </m:t>
                    </m:r>
                    <m:r>
                      <a:rPr lang="en-US" b="0" i="1" smtClean="0">
                        <a:latin typeface="Cambria Math"/>
                      </a:rPr>
                      <m:t>𝐶h𝑎𝑟𝑖𝑡𝑦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𝐼𝑚𝑝</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3</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oMath>
                </a14:m>
                <a:r>
                  <a:rPr lang="en-US" dirty="0"/>
                  <a:t>* </a:t>
                </a:r>
                <a14:m>
                  <m:oMath xmlns:m="http://schemas.openxmlformats.org/officeDocument/2006/math">
                    <m:r>
                      <a:rPr lang="en-US" i="1">
                        <a:latin typeface="Cambria Math"/>
                      </a:rPr>
                      <m:t>𝐼𝑚𝑝</m:t>
                    </m:r>
                  </m:oMath>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912729" y="4343400"/>
                <a:ext cx="6677597" cy="369332"/>
              </a:xfrm>
              <a:prstGeom prst="rect">
                <a:avLst/>
              </a:prstGeom>
              <a:blipFill>
                <a:blip r:embed="rId5"/>
                <a:stretch>
                  <a:fillRect t="-10000" b="-25000"/>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552F827-2572-4760-A105-D1FDAF9547EA}"/>
              </a:ext>
            </a:extLst>
          </p:cNvPr>
          <p:cNvSpPr/>
          <p:nvPr/>
        </p:nvSpPr>
        <p:spPr>
          <a:xfrm>
            <a:off x="7916864" y="2971800"/>
            <a:ext cx="493711" cy="228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7D94E2F-D3ED-4E82-B172-D794487610B1}"/>
              </a:ext>
            </a:extLst>
          </p:cNvPr>
          <p:cNvSpPr/>
          <p:nvPr/>
        </p:nvSpPr>
        <p:spPr>
          <a:xfrm>
            <a:off x="5486400" y="2021413"/>
            <a:ext cx="838200" cy="22437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0B132E1-8E8D-4B6D-B0B6-31DE57E0E367}"/>
              </a:ext>
            </a:extLst>
          </p:cNvPr>
          <p:cNvCxnSpPr>
            <a:cxnSpLocks/>
            <a:stCxn id="8" idx="1"/>
          </p:cNvCxnSpPr>
          <p:nvPr/>
        </p:nvCxnSpPr>
        <p:spPr>
          <a:xfrm flipH="1">
            <a:off x="3048000" y="2133600"/>
            <a:ext cx="2438400" cy="268137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FA89845-D57A-4E36-B4F7-E7F7300B0247}"/>
              </a:ext>
            </a:extLst>
          </p:cNvPr>
          <p:cNvSpPr/>
          <p:nvPr/>
        </p:nvSpPr>
        <p:spPr>
          <a:xfrm>
            <a:off x="5486400" y="2747426"/>
            <a:ext cx="838200" cy="22437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B5218E1C-BAD9-4951-A29B-AD0CE83934CF}"/>
              </a:ext>
            </a:extLst>
          </p:cNvPr>
          <p:cNvCxnSpPr>
            <a:cxnSpLocks/>
            <a:stCxn id="18" idx="1"/>
          </p:cNvCxnSpPr>
          <p:nvPr/>
        </p:nvCxnSpPr>
        <p:spPr>
          <a:xfrm flipH="1">
            <a:off x="3810000" y="2859613"/>
            <a:ext cx="1676400" cy="196287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D6ED7A3-FC0D-44DD-BFAF-ABA6B4B17FCD}"/>
              </a:ext>
            </a:extLst>
          </p:cNvPr>
          <p:cNvSpPr/>
          <p:nvPr/>
        </p:nvSpPr>
        <p:spPr>
          <a:xfrm>
            <a:off x="5486400" y="2264391"/>
            <a:ext cx="838200" cy="22437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BA90C38E-D361-40FF-B332-C1F24BE36D7D}"/>
              </a:ext>
            </a:extLst>
          </p:cNvPr>
          <p:cNvCxnSpPr>
            <a:cxnSpLocks/>
            <a:stCxn id="20" idx="1"/>
          </p:cNvCxnSpPr>
          <p:nvPr/>
        </p:nvCxnSpPr>
        <p:spPr>
          <a:xfrm flipH="1">
            <a:off x="4800600" y="2376578"/>
            <a:ext cx="685800" cy="244590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F0EDF45-83E7-49B6-A3B3-1CE77F5DC0C0}"/>
              </a:ext>
            </a:extLst>
          </p:cNvPr>
          <p:cNvSpPr/>
          <p:nvPr/>
        </p:nvSpPr>
        <p:spPr>
          <a:xfrm>
            <a:off x="5486400" y="2971800"/>
            <a:ext cx="838200" cy="22437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A6D57E9-102B-4381-B39D-62B51C5D7BAD}"/>
              </a:ext>
            </a:extLst>
          </p:cNvPr>
          <p:cNvCxnSpPr>
            <a:cxnSpLocks/>
            <a:stCxn id="22" idx="2"/>
          </p:cNvCxnSpPr>
          <p:nvPr/>
        </p:nvCxnSpPr>
        <p:spPr>
          <a:xfrm>
            <a:off x="5905500" y="3196174"/>
            <a:ext cx="0" cy="1626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28CB274-DB3C-43AF-AE92-6E0A17D3C5BA}"/>
              </a:ext>
            </a:extLst>
          </p:cNvPr>
          <p:cNvSpPr txBox="1"/>
          <p:nvPr/>
        </p:nvSpPr>
        <p:spPr>
          <a:xfrm>
            <a:off x="4225971" y="3798905"/>
            <a:ext cx="4726118" cy="646331"/>
          </a:xfrm>
          <a:prstGeom prst="rect">
            <a:avLst/>
          </a:prstGeom>
          <a:noFill/>
        </p:spPr>
        <p:txBody>
          <a:bodyPr wrap="square" rtlCol="0">
            <a:spAutoFit/>
          </a:bodyPr>
          <a:lstStyle/>
          <a:p>
            <a:pPr algn="ctr"/>
            <a:r>
              <a:rPr lang="en-US" dirty="0"/>
              <a:t>Include all lower order terms that are included in a significant interaction!</a:t>
            </a:r>
          </a:p>
        </p:txBody>
      </p:sp>
      <p:sp>
        <p:nvSpPr>
          <p:cNvPr id="24" name="TextBox 23">
            <a:extLst>
              <a:ext uri="{FF2B5EF4-FFF2-40B4-BE49-F238E27FC236}">
                <a16:creationId xmlns:a16="http://schemas.microsoft.com/office/drawing/2014/main" id="{3543FFAA-9F7C-4B2F-974C-1B36C4023410}"/>
              </a:ext>
            </a:extLst>
          </p:cNvPr>
          <p:cNvSpPr txBox="1"/>
          <p:nvPr/>
        </p:nvSpPr>
        <p:spPr>
          <a:xfrm>
            <a:off x="486326" y="323910"/>
            <a:ext cx="2743201" cy="923330"/>
          </a:xfrm>
          <a:prstGeom prst="rect">
            <a:avLst/>
          </a:prstGeom>
          <a:noFill/>
        </p:spPr>
        <p:txBody>
          <a:bodyPr wrap="square" rtlCol="0">
            <a:spAutoFit/>
          </a:bodyPr>
          <a:lstStyle/>
          <a:p>
            <a:pPr algn="ctr"/>
            <a:r>
              <a:rPr lang="en-US" dirty="0" err="1"/>
              <a:t>Cash_C</a:t>
            </a:r>
            <a:r>
              <a:rPr lang="en-US" dirty="0"/>
              <a:t>:</a:t>
            </a:r>
          </a:p>
          <a:p>
            <a:pPr algn="ctr"/>
            <a:r>
              <a:rPr lang="en-US" dirty="0"/>
              <a:t>0: &lt;= $45,000</a:t>
            </a:r>
          </a:p>
          <a:p>
            <a:pPr algn="ctr"/>
            <a:r>
              <a:rPr lang="en-US" dirty="0"/>
              <a:t>1:  &gt; $45,000 </a:t>
            </a:r>
          </a:p>
        </p:txBody>
      </p:sp>
    </p:spTree>
    <p:extLst>
      <p:ext uri="{BB962C8B-B14F-4D97-AF65-F5344CB8AC3E}">
        <p14:creationId xmlns:p14="http://schemas.microsoft.com/office/powerpoint/2010/main" val="352104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8"/>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8"/>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1"/>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0"/>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2" grpId="0"/>
      <p:bldP spid="5" grpId="0" animBg="1"/>
      <p:bldP spid="8" grpId="0" animBg="1"/>
      <p:bldP spid="8" grpId="1" animBg="1"/>
      <p:bldP spid="18" grpId="0" animBg="1"/>
      <p:bldP spid="18" grpId="1" animBg="1"/>
      <p:bldP spid="20" grpId="0" animBg="1"/>
      <p:bldP spid="20" grpId="1" animBg="1"/>
      <p:bldP spid="22" grpId="0" animBg="1"/>
      <p:bldP spid="22" grpId="1" animBg="1"/>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8"/>
            <a:ext cx="9067800" cy="715962"/>
          </a:xfrm>
        </p:spPr>
        <p:txBody>
          <a:bodyPr>
            <a:noAutofit/>
          </a:bodyPr>
          <a:lstStyle/>
          <a:p>
            <a:r>
              <a:rPr lang="en-US" sz="3200" dirty="0"/>
              <a:t>Charity, Cash (binary), and Perceived Importance</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286" y="2071513"/>
            <a:ext cx="3838575" cy="187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21708" y="4844185"/>
            <a:ext cx="8088892" cy="369332"/>
          </a:xfrm>
          <a:prstGeom prst="rect">
            <a:avLst/>
          </a:prstGeom>
          <a:noFill/>
        </p:spPr>
        <p:txBody>
          <a:bodyPr wrap="square" rtlCol="0">
            <a:spAutoFit/>
          </a:bodyPr>
          <a:lstStyle/>
          <a:p>
            <a:pPr algn="ctr"/>
            <a:r>
              <a:rPr lang="en-US" dirty="0"/>
              <a:t>Remember to Include All Terms that are included in an interaction!</a:t>
            </a:r>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523" y="1442862"/>
            <a:ext cx="3086100"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1550" y="2061987"/>
            <a:ext cx="382905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3987" y="1368023"/>
            <a:ext cx="3095625"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2" name="TextBox 11"/>
              <p:cNvSpPr txBox="1"/>
              <p:nvPr/>
            </p:nvSpPr>
            <p:spPr>
              <a:xfrm>
                <a:off x="1372961" y="998691"/>
                <a:ext cx="60198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m:t>
                      </m:r>
                      <m:r>
                        <a:rPr lang="en-US" b="0" i="1" smtClean="0">
                          <a:latin typeface="Cambria Math" panose="02040503050406030204" pitchFamily="18" charset="0"/>
                        </a:rPr>
                        <m:t> </m:t>
                      </m:r>
                      <m:r>
                        <a:rPr lang="en-US" b="0" i="1" smtClean="0">
                          <a:latin typeface="Cambria Math"/>
                        </a:rPr>
                        <m:t>𝐶h𝑎𝑟𝑖𝑡𝑦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𝐼𝑚𝑝</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3</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r>
                        <a:rPr lang="en-US" b="0" i="1" smtClean="0">
                          <a:latin typeface="Cambria Math" panose="02040503050406030204" pitchFamily="18" charset="0"/>
                        </a:rPr>
                        <m:t>∗</m:t>
                      </m:r>
                      <m:r>
                        <a:rPr lang="en-US" i="1">
                          <a:latin typeface="Cambria Math"/>
                        </a:rPr>
                        <m:t>𝐼𝑚𝑝</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372961" y="998691"/>
                <a:ext cx="6019800" cy="369332"/>
              </a:xfrm>
              <a:prstGeom prst="rect">
                <a:avLst/>
              </a:prstGeom>
              <a:blipFill>
                <a:blip r:embed="rId6"/>
                <a:stretch>
                  <a:fillRect b="-13333"/>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D3134AE-CAAC-4FED-B347-6669D4B9EF9D}"/>
              </a:ext>
            </a:extLst>
          </p:cNvPr>
          <p:cNvSpPr txBox="1"/>
          <p:nvPr/>
        </p:nvSpPr>
        <p:spPr>
          <a:xfrm>
            <a:off x="685800" y="4178805"/>
            <a:ext cx="8025493" cy="646331"/>
          </a:xfrm>
          <a:prstGeom prst="rect">
            <a:avLst/>
          </a:prstGeom>
          <a:noFill/>
        </p:spPr>
        <p:txBody>
          <a:bodyPr wrap="square" rtlCol="0">
            <a:spAutoFit/>
          </a:bodyPr>
          <a:lstStyle/>
          <a:p>
            <a:r>
              <a:rPr lang="en-US" dirty="0"/>
              <a:t>Depending on which value is chosen as the reference (0 or 1), the betas will be different but the individual regression equations will be the same.</a:t>
            </a:r>
          </a:p>
        </p:txBody>
      </p:sp>
    </p:spTree>
    <p:extLst>
      <p:ext uri="{BB962C8B-B14F-4D97-AF65-F5344CB8AC3E}">
        <p14:creationId xmlns:p14="http://schemas.microsoft.com/office/powerpoint/2010/main" val="404609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489" y="399575"/>
            <a:ext cx="8229600" cy="715962"/>
          </a:xfrm>
        </p:spPr>
        <p:txBody>
          <a:bodyPr>
            <a:normAutofit fontScale="90000"/>
          </a:bodyPr>
          <a:lstStyle/>
          <a:p>
            <a:r>
              <a:rPr lang="en-US" dirty="0"/>
              <a:t>Fit the Model</a:t>
            </a:r>
          </a:p>
        </p:txBody>
      </p:sp>
      <p:sp>
        <p:nvSpPr>
          <p:cNvPr id="3" name="TextBox 2"/>
          <p:cNvSpPr txBox="1"/>
          <p:nvPr/>
        </p:nvSpPr>
        <p:spPr>
          <a:xfrm>
            <a:off x="263927" y="1309827"/>
            <a:ext cx="6934200" cy="369332"/>
          </a:xfrm>
          <a:prstGeom prst="rect">
            <a:avLst/>
          </a:prstGeom>
          <a:noFill/>
        </p:spPr>
        <p:txBody>
          <a:bodyPr wrap="square" rtlCol="0">
            <a:spAutoFit/>
          </a:bodyPr>
          <a:lstStyle/>
          <a:p>
            <a:pPr algn="ctr"/>
            <a:r>
              <a:rPr lang="en-US" dirty="0"/>
              <a:t>Predicted Charity = 48.10 - .88 Imp - 27.68 </a:t>
            </a:r>
            <a:r>
              <a:rPr lang="en-US" dirty="0" err="1"/>
              <a:t>Cash</a:t>
            </a:r>
            <a:r>
              <a:rPr lang="en-US" baseline="-25000" dirty="0" err="1"/>
              <a:t>C</a:t>
            </a:r>
            <a:r>
              <a:rPr lang="en-US" dirty="0"/>
              <a:t> + 4.15 </a:t>
            </a:r>
            <a:r>
              <a:rPr lang="en-US" dirty="0" err="1"/>
              <a:t>Cash</a:t>
            </a:r>
            <a:r>
              <a:rPr lang="en-US" baseline="-25000" dirty="0" err="1"/>
              <a:t>C</a:t>
            </a:r>
            <a:r>
              <a:rPr lang="en-US" dirty="0"/>
              <a:t> *Imp</a:t>
            </a:r>
          </a:p>
        </p:txBody>
      </p:sp>
      <p:sp>
        <p:nvSpPr>
          <p:cNvPr id="10" name="TextBox 9"/>
          <p:cNvSpPr txBox="1"/>
          <p:nvPr/>
        </p:nvSpPr>
        <p:spPr>
          <a:xfrm>
            <a:off x="610459" y="5589252"/>
            <a:ext cx="7923082" cy="400110"/>
          </a:xfrm>
          <a:prstGeom prst="rect">
            <a:avLst/>
          </a:prstGeom>
          <a:noFill/>
        </p:spPr>
        <p:txBody>
          <a:bodyPr wrap="square" rtlCol="0">
            <a:spAutoFit/>
          </a:bodyPr>
          <a:lstStyle/>
          <a:p>
            <a:pPr algn="ctr"/>
            <a:r>
              <a:rPr lang="en-US" sz="2000" b="1" dirty="0">
                <a:solidFill>
                  <a:srgbClr val="FF0000"/>
                </a:solidFill>
              </a:rPr>
              <a:t>For high income (</a:t>
            </a:r>
            <a:r>
              <a:rPr lang="en-US" sz="2000" b="1" dirty="0" err="1">
                <a:solidFill>
                  <a:srgbClr val="FF0000"/>
                </a:solidFill>
              </a:rPr>
              <a:t>Cash_C</a:t>
            </a:r>
            <a:r>
              <a:rPr lang="en-US" sz="2000" b="1" dirty="0">
                <a:solidFill>
                  <a:srgbClr val="FF0000"/>
                </a:solidFill>
              </a:rPr>
              <a:t> = 1):</a:t>
            </a:r>
          </a:p>
        </p:txBody>
      </p:sp>
      <p:sp>
        <p:nvSpPr>
          <p:cNvPr id="11" name="TextBox 10"/>
          <p:cNvSpPr txBox="1"/>
          <p:nvPr/>
        </p:nvSpPr>
        <p:spPr>
          <a:xfrm>
            <a:off x="229458" y="4541188"/>
            <a:ext cx="7923082" cy="400110"/>
          </a:xfrm>
          <a:prstGeom prst="rect">
            <a:avLst/>
          </a:prstGeom>
          <a:noFill/>
        </p:spPr>
        <p:txBody>
          <a:bodyPr wrap="square" rtlCol="0">
            <a:spAutoFit/>
          </a:bodyPr>
          <a:lstStyle/>
          <a:p>
            <a:pPr algn="ctr"/>
            <a:r>
              <a:rPr lang="en-US" sz="2000" b="1" dirty="0">
                <a:solidFill>
                  <a:srgbClr val="0070C0"/>
                </a:solidFill>
              </a:rPr>
              <a:t>For low income (</a:t>
            </a:r>
            <a:r>
              <a:rPr lang="en-US" sz="2000" b="1" dirty="0" err="1">
                <a:solidFill>
                  <a:srgbClr val="0070C0"/>
                </a:solidFill>
              </a:rPr>
              <a:t>Cash_C</a:t>
            </a:r>
            <a:r>
              <a:rPr lang="en-US" sz="2000" b="1" dirty="0">
                <a:solidFill>
                  <a:srgbClr val="0070C0"/>
                </a:solidFill>
              </a:rPr>
              <a:t> = 0):</a:t>
            </a:r>
          </a:p>
        </p:txBody>
      </p:sp>
      <p:sp>
        <p:nvSpPr>
          <p:cNvPr id="24" name="TextBox 23">
            <a:extLst>
              <a:ext uri="{FF2B5EF4-FFF2-40B4-BE49-F238E27FC236}">
                <a16:creationId xmlns:a16="http://schemas.microsoft.com/office/drawing/2014/main" id="{3543FFAA-9F7C-4B2F-974C-1B36C4023410}"/>
              </a:ext>
            </a:extLst>
          </p:cNvPr>
          <p:cNvSpPr txBox="1"/>
          <p:nvPr/>
        </p:nvSpPr>
        <p:spPr>
          <a:xfrm>
            <a:off x="486326" y="323910"/>
            <a:ext cx="2743201" cy="923330"/>
          </a:xfrm>
          <a:prstGeom prst="rect">
            <a:avLst/>
          </a:prstGeom>
          <a:noFill/>
        </p:spPr>
        <p:txBody>
          <a:bodyPr wrap="square" rtlCol="0">
            <a:spAutoFit/>
          </a:bodyPr>
          <a:lstStyle/>
          <a:p>
            <a:pPr algn="ctr"/>
            <a:r>
              <a:rPr lang="en-US" dirty="0" err="1"/>
              <a:t>Cash_C</a:t>
            </a:r>
            <a:r>
              <a:rPr lang="en-US" dirty="0"/>
              <a:t>:</a:t>
            </a:r>
          </a:p>
          <a:p>
            <a:pPr algn="ctr"/>
            <a:r>
              <a:rPr lang="en-US" dirty="0"/>
              <a:t>0: &lt;= $45,000</a:t>
            </a:r>
          </a:p>
          <a:p>
            <a:pPr algn="ctr"/>
            <a:r>
              <a:rPr lang="en-US" dirty="0"/>
              <a:t>1:  &gt; $45,000 </a:t>
            </a:r>
          </a:p>
        </p:txBody>
      </p:sp>
      <p:sp>
        <p:nvSpPr>
          <p:cNvPr id="25" name="Right Brace 24">
            <a:extLst>
              <a:ext uri="{FF2B5EF4-FFF2-40B4-BE49-F238E27FC236}">
                <a16:creationId xmlns:a16="http://schemas.microsoft.com/office/drawing/2014/main" id="{29E11E6C-DC64-4D5E-918D-C3B188E6859A}"/>
              </a:ext>
            </a:extLst>
          </p:cNvPr>
          <p:cNvSpPr/>
          <p:nvPr/>
        </p:nvSpPr>
        <p:spPr>
          <a:xfrm rot="16200000">
            <a:off x="3719127" y="3099499"/>
            <a:ext cx="334147" cy="18287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e 25">
            <a:extLst>
              <a:ext uri="{FF2B5EF4-FFF2-40B4-BE49-F238E27FC236}">
                <a16:creationId xmlns:a16="http://schemas.microsoft.com/office/drawing/2014/main" id="{A4C60EF7-58D5-4630-A282-D371A5C8571E}"/>
              </a:ext>
            </a:extLst>
          </p:cNvPr>
          <p:cNvSpPr/>
          <p:nvPr/>
        </p:nvSpPr>
        <p:spPr>
          <a:xfrm rot="16200000">
            <a:off x="5770754" y="3160115"/>
            <a:ext cx="320335" cy="16201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2CB2293D-2434-41E0-AFED-C16905FDB969}"/>
              </a:ext>
            </a:extLst>
          </p:cNvPr>
          <p:cNvSpPr txBox="1"/>
          <p:nvPr/>
        </p:nvSpPr>
        <p:spPr>
          <a:xfrm>
            <a:off x="3287911" y="3507705"/>
            <a:ext cx="1298575" cy="369332"/>
          </a:xfrm>
          <a:prstGeom prst="rect">
            <a:avLst/>
          </a:prstGeom>
          <a:noFill/>
        </p:spPr>
        <p:txBody>
          <a:bodyPr wrap="square" rtlCol="0">
            <a:spAutoFit/>
          </a:bodyPr>
          <a:lstStyle/>
          <a:p>
            <a:r>
              <a:rPr lang="en-US" dirty="0"/>
              <a:t>intercept</a:t>
            </a:r>
          </a:p>
        </p:txBody>
      </p:sp>
      <p:sp>
        <p:nvSpPr>
          <p:cNvPr id="29" name="TextBox 28">
            <a:extLst>
              <a:ext uri="{FF2B5EF4-FFF2-40B4-BE49-F238E27FC236}">
                <a16:creationId xmlns:a16="http://schemas.microsoft.com/office/drawing/2014/main" id="{CBB235DC-2F6D-48A4-AAF3-D46B85F4DA40}"/>
              </a:ext>
            </a:extLst>
          </p:cNvPr>
          <p:cNvSpPr txBox="1"/>
          <p:nvPr/>
        </p:nvSpPr>
        <p:spPr>
          <a:xfrm>
            <a:off x="5507226" y="3496856"/>
            <a:ext cx="1447800" cy="369332"/>
          </a:xfrm>
          <a:prstGeom prst="rect">
            <a:avLst/>
          </a:prstGeom>
          <a:noFill/>
        </p:spPr>
        <p:txBody>
          <a:bodyPr wrap="square" rtlCol="0">
            <a:spAutoFit/>
          </a:bodyPr>
          <a:lstStyle/>
          <a:p>
            <a:r>
              <a:rPr lang="en-US" dirty="0"/>
              <a:t>slope</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30" name="Ink 29">
                <a:extLst>
                  <a:ext uri="{FF2B5EF4-FFF2-40B4-BE49-F238E27FC236}">
                    <a16:creationId xmlns:a16="http://schemas.microsoft.com/office/drawing/2014/main" id="{E611AAA8-BE73-4552-AE4E-1458DB4FE59F}"/>
                  </a:ext>
                </a:extLst>
              </p14:cNvPr>
              <p14:cNvContentPartPr/>
              <p14:nvPr/>
            </p14:nvContentPartPr>
            <p14:xfrm>
              <a:off x="3284640" y="1712213"/>
              <a:ext cx="1287360" cy="531000"/>
            </p14:xfrm>
          </p:contentPart>
        </mc:Choice>
        <mc:Fallback xmlns="">
          <p:pic>
            <p:nvPicPr>
              <p:cNvPr id="30" name="Ink 29">
                <a:extLst>
                  <a:ext uri="{FF2B5EF4-FFF2-40B4-BE49-F238E27FC236}">
                    <a16:creationId xmlns:a16="http://schemas.microsoft.com/office/drawing/2014/main" id="{E611AAA8-BE73-4552-AE4E-1458DB4FE59F}"/>
                  </a:ext>
                </a:extLst>
              </p:cNvPr>
              <p:cNvPicPr/>
              <p:nvPr/>
            </p:nvPicPr>
            <p:blipFill>
              <a:blip r:embed="rId3"/>
              <a:stretch>
                <a:fillRect/>
              </a:stretch>
            </p:blipFill>
            <p:spPr>
              <a:xfrm>
                <a:off x="3266640" y="1694213"/>
                <a:ext cx="1323000" cy="566640"/>
              </a:xfrm>
              <a:prstGeom prst="rect">
                <a:avLst/>
              </a:prstGeom>
            </p:spPr>
          </p:pic>
        </mc:Fallback>
      </mc:AlternateContent>
      <p:sp>
        <p:nvSpPr>
          <p:cNvPr id="31" name="TextBox 30">
            <a:extLst>
              <a:ext uri="{FF2B5EF4-FFF2-40B4-BE49-F238E27FC236}">
                <a16:creationId xmlns:a16="http://schemas.microsoft.com/office/drawing/2014/main" id="{B148D76C-F2D2-4A2F-83BF-5EEEBAFFA049}"/>
              </a:ext>
            </a:extLst>
          </p:cNvPr>
          <p:cNvSpPr txBox="1"/>
          <p:nvPr/>
        </p:nvSpPr>
        <p:spPr>
          <a:xfrm>
            <a:off x="2206766" y="3109001"/>
            <a:ext cx="4936066" cy="369332"/>
          </a:xfrm>
          <a:prstGeom prst="rect">
            <a:avLst/>
          </a:prstGeom>
          <a:noFill/>
        </p:spPr>
        <p:txBody>
          <a:bodyPr wrap="square" rtlCol="0">
            <a:spAutoFit/>
          </a:bodyPr>
          <a:lstStyle/>
          <a:p>
            <a:r>
              <a:rPr lang="en-US" dirty="0">
                <a:solidFill>
                  <a:srgbClr val="0070C0"/>
                </a:solidFill>
              </a:rPr>
              <a:t>Factor out Imp and combine last two terms.</a:t>
            </a:r>
          </a:p>
        </p:txBody>
      </p:sp>
      <p:sp>
        <p:nvSpPr>
          <p:cNvPr id="32" name="Right Brace 31">
            <a:extLst>
              <a:ext uri="{FF2B5EF4-FFF2-40B4-BE49-F238E27FC236}">
                <a16:creationId xmlns:a16="http://schemas.microsoft.com/office/drawing/2014/main" id="{7BE73FE3-F9A4-4CBD-872E-F083DC814410}"/>
              </a:ext>
            </a:extLst>
          </p:cNvPr>
          <p:cNvSpPr/>
          <p:nvPr/>
        </p:nvSpPr>
        <p:spPr>
          <a:xfrm rot="5400000">
            <a:off x="5253124" y="1676060"/>
            <a:ext cx="572765" cy="24029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2E77172F-1F57-4306-AFBE-248508C381C9}"/>
              </a:ext>
            </a:extLst>
          </p:cNvPr>
          <p:cNvSpPr txBox="1"/>
          <p:nvPr/>
        </p:nvSpPr>
        <p:spPr>
          <a:xfrm>
            <a:off x="152400" y="2286000"/>
            <a:ext cx="6934200" cy="369332"/>
          </a:xfrm>
          <a:prstGeom prst="rect">
            <a:avLst/>
          </a:prstGeom>
          <a:noFill/>
        </p:spPr>
        <p:txBody>
          <a:bodyPr wrap="square" rtlCol="0">
            <a:spAutoFit/>
          </a:bodyPr>
          <a:lstStyle/>
          <a:p>
            <a:pPr algn="ctr"/>
            <a:r>
              <a:rPr lang="en-US" dirty="0"/>
              <a:t>Predicted Charity = 48.10 - 27.68 </a:t>
            </a:r>
            <a:r>
              <a:rPr lang="en-US" dirty="0" err="1"/>
              <a:t>Cash</a:t>
            </a:r>
            <a:r>
              <a:rPr lang="en-US" baseline="-25000" dirty="0" err="1"/>
              <a:t>C</a:t>
            </a:r>
            <a:r>
              <a:rPr lang="en-US" dirty="0"/>
              <a:t> -.88 Imp + 4.15 </a:t>
            </a:r>
            <a:r>
              <a:rPr lang="en-US" dirty="0" err="1"/>
              <a:t>Cash</a:t>
            </a:r>
            <a:r>
              <a:rPr lang="en-US" baseline="-25000" dirty="0" err="1"/>
              <a:t>C</a:t>
            </a:r>
            <a:r>
              <a:rPr lang="en-US" dirty="0"/>
              <a:t> *Imp</a:t>
            </a:r>
          </a:p>
        </p:txBody>
      </p:sp>
      <p:sp>
        <p:nvSpPr>
          <p:cNvPr id="34" name="TextBox 33">
            <a:extLst>
              <a:ext uri="{FF2B5EF4-FFF2-40B4-BE49-F238E27FC236}">
                <a16:creationId xmlns:a16="http://schemas.microsoft.com/office/drawing/2014/main" id="{1381D021-A8AD-4629-BA71-018B006BA0D1}"/>
              </a:ext>
            </a:extLst>
          </p:cNvPr>
          <p:cNvSpPr txBox="1"/>
          <p:nvPr/>
        </p:nvSpPr>
        <p:spPr>
          <a:xfrm>
            <a:off x="677120" y="4118297"/>
            <a:ext cx="6934200" cy="369332"/>
          </a:xfrm>
          <a:prstGeom prst="rect">
            <a:avLst/>
          </a:prstGeom>
          <a:noFill/>
        </p:spPr>
        <p:txBody>
          <a:bodyPr wrap="square" rtlCol="0">
            <a:spAutoFit/>
          </a:bodyPr>
          <a:lstStyle/>
          <a:p>
            <a:pPr algn="ctr"/>
            <a:r>
              <a:rPr lang="en-US" dirty="0"/>
              <a:t>Predicted Charity = (48.10 - 27.68 </a:t>
            </a:r>
            <a:r>
              <a:rPr lang="en-US" dirty="0" err="1"/>
              <a:t>Cash</a:t>
            </a:r>
            <a:r>
              <a:rPr lang="en-US" baseline="-25000" dirty="0" err="1"/>
              <a:t>C</a:t>
            </a:r>
            <a:r>
              <a:rPr lang="en-US" dirty="0"/>
              <a:t>) +(-.88 + 4.15 </a:t>
            </a:r>
            <a:r>
              <a:rPr lang="en-US" dirty="0" err="1"/>
              <a:t>Cash</a:t>
            </a:r>
            <a:r>
              <a:rPr lang="en-US" baseline="-25000" dirty="0" err="1"/>
              <a:t>C</a:t>
            </a:r>
            <a:r>
              <a:rPr lang="en-US" dirty="0"/>
              <a:t>) Imp</a:t>
            </a:r>
          </a:p>
        </p:txBody>
      </p:sp>
      <p:sp>
        <p:nvSpPr>
          <p:cNvPr id="35" name="TextBox 34">
            <a:extLst>
              <a:ext uri="{FF2B5EF4-FFF2-40B4-BE49-F238E27FC236}">
                <a16:creationId xmlns:a16="http://schemas.microsoft.com/office/drawing/2014/main" id="{EFFB19A9-E1C6-465C-AD57-3BF7F198AA46}"/>
              </a:ext>
            </a:extLst>
          </p:cNvPr>
          <p:cNvSpPr txBox="1"/>
          <p:nvPr/>
        </p:nvSpPr>
        <p:spPr>
          <a:xfrm>
            <a:off x="241652" y="4885112"/>
            <a:ext cx="7923082" cy="400110"/>
          </a:xfrm>
          <a:prstGeom prst="rect">
            <a:avLst/>
          </a:prstGeom>
          <a:noFill/>
        </p:spPr>
        <p:txBody>
          <a:bodyPr wrap="square" rtlCol="0">
            <a:spAutoFit/>
          </a:bodyPr>
          <a:lstStyle/>
          <a:p>
            <a:pPr algn="ctr"/>
            <a:r>
              <a:rPr lang="en-US" sz="2000" b="1" dirty="0">
                <a:solidFill>
                  <a:srgbClr val="0070C0"/>
                </a:solidFill>
              </a:rPr>
              <a:t>predicted Charity = 48.10 -27.68*0+ (-0.88 +4.15*0) Importance</a:t>
            </a:r>
          </a:p>
        </p:txBody>
      </p:sp>
      <p:sp>
        <p:nvSpPr>
          <p:cNvPr id="36" name="TextBox 35">
            <a:extLst>
              <a:ext uri="{FF2B5EF4-FFF2-40B4-BE49-F238E27FC236}">
                <a16:creationId xmlns:a16="http://schemas.microsoft.com/office/drawing/2014/main" id="{EE39D634-B39B-4182-8B7F-F6807E8D91BD}"/>
              </a:ext>
            </a:extLst>
          </p:cNvPr>
          <p:cNvSpPr txBox="1"/>
          <p:nvPr/>
        </p:nvSpPr>
        <p:spPr>
          <a:xfrm>
            <a:off x="376500" y="5205446"/>
            <a:ext cx="7923082" cy="400110"/>
          </a:xfrm>
          <a:prstGeom prst="rect">
            <a:avLst/>
          </a:prstGeom>
          <a:noFill/>
        </p:spPr>
        <p:txBody>
          <a:bodyPr wrap="square" rtlCol="0">
            <a:spAutoFit/>
          </a:bodyPr>
          <a:lstStyle/>
          <a:p>
            <a:pPr algn="ctr"/>
            <a:r>
              <a:rPr lang="en-US" sz="2000" b="1" dirty="0">
                <a:solidFill>
                  <a:srgbClr val="0070C0"/>
                </a:solidFill>
              </a:rPr>
              <a:t>predicted Charity = 48.10 - 0.88 Importance</a:t>
            </a:r>
          </a:p>
        </p:txBody>
      </p:sp>
      <p:grpSp>
        <p:nvGrpSpPr>
          <p:cNvPr id="16" name="Group 15">
            <a:extLst>
              <a:ext uri="{FF2B5EF4-FFF2-40B4-BE49-F238E27FC236}">
                <a16:creationId xmlns:a16="http://schemas.microsoft.com/office/drawing/2014/main" id="{E26F3151-AB01-4F5B-B713-708219827072}"/>
              </a:ext>
            </a:extLst>
          </p:cNvPr>
          <p:cNvGrpSpPr/>
          <p:nvPr/>
        </p:nvGrpSpPr>
        <p:grpSpPr>
          <a:xfrm>
            <a:off x="5620499" y="4702634"/>
            <a:ext cx="610627" cy="464680"/>
            <a:chOff x="685631" y="2907441"/>
            <a:chExt cx="610627" cy="464680"/>
          </a:xfrm>
        </p:grpSpPr>
        <p:cxnSp>
          <p:nvCxnSpPr>
            <p:cNvPr id="9" name="Straight Arrow Connector 8">
              <a:extLst>
                <a:ext uri="{FF2B5EF4-FFF2-40B4-BE49-F238E27FC236}">
                  <a16:creationId xmlns:a16="http://schemas.microsoft.com/office/drawing/2014/main" id="{6A8DBB8E-6563-41BD-A44E-E0FBC0629F29}"/>
                </a:ext>
              </a:extLst>
            </p:cNvPr>
            <p:cNvCxnSpPr>
              <a:cxnSpLocks/>
            </p:cNvCxnSpPr>
            <p:nvPr/>
          </p:nvCxnSpPr>
          <p:spPr>
            <a:xfrm flipV="1">
              <a:off x="685631" y="3163909"/>
              <a:ext cx="457369" cy="2082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9901699-809B-42B2-B0ED-B9A36446CF7D}"/>
                </a:ext>
              </a:extLst>
            </p:cNvPr>
            <p:cNvSpPr txBox="1"/>
            <p:nvPr/>
          </p:nvSpPr>
          <p:spPr>
            <a:xfrm>
              <a:off x="1071990" y="2907441"/>
              <a:ext cx="224268" cy="369332"/>
            </a:xfrm>
            <a:prstGeom prst="rect">
              <a:avLst/>
            </a:prstGeom>
            <a:noFill/>
          </p:spPr>
          <p:txBody>
            <a:bodyPr wrap="square" rtlCol="0">
              <a:spAutoFit/>
            </a:bodyPr>
            <a:lstStyle/>
            <a:p>
              <a:r>
                <a:rPr lang="en-US" b="1" dirty="0">
                  <a:solidFill>
                    <a:srgbClr val="FF0000"/>
                  </a:solidFill>
                </a:rPr>
                <a:t>0</a:t>
              </a:r>
            </a:p>
          </p:txBody>
        </p:sp>
      </p:grpSp>
      <p:grpSp>
        <p:nvGrpSpPr>
          <p:cNvPr id="39" name="Group 38">
            <a:extLst>
              <a:ext uri="{FF2B5EF4-FFF2-40B4-BE49-F238E27FC236}">
                <a16:creationId xmlns:a16="http://schemas.microsoft.com/office/drawing/2014/main" id="{0624B02D-CEED-491C-AD97-ADCF7C999FCE}"/>
              </a:ext>
            </a:extLst>
          </p:cNvPr>
          <p:cNvGrpSpPr/>
          <p:nvPr/>
        </p:nvGrpSpPr>
        <p:grpSpPr>
          <a:xfrm>
            <a:off x="3731027" y="4707712"/>
            <a:ext cx="610627" cy="464680"/>
            <a:chOff x="685631" y="2907441"/>
            <a:chExt cx="610627" cy="464680"/>
          </a:xfrm>
        </p:grpSpPr>
        <p:cxnSp>
          <p:nvCxnSpPr>
            <p:cNvPr id="40" name="Straight Arrow Connector 39">
              <a:extLst>
                <a:ext uri="{FF2B5EF4-FFF2-40B4-BE49-F238E27FC236}">
                  <a16:creationId xmlns:a16="http://schemas.microsoft.com/office/drawing/2014/main" id="{0079FE59-35BC-4E37-8E0B-B5FD316F684A}"/>
                </a:ext>
              </a:extLst>
            </p:cNvPr>
            <p:cNvCxnSpPr>
              <a:cxnSpLocks/>
            </p:cNvCxnSpPr>
            <p:nvPr/>
          </p:nvCxnSpPr>
          <p:spPr>
            <a:xfrm flipV="1">
              <a:off x="685631" y="3163909"/>
              <a:ext cx="457369" cy="2082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5A55629-9B62-40D2-8CF7-2453E9295388}"/>
                </a:ext>
              </a:extLst>
            </p:cNvPr>
            <p:cNvSpPr txBox="1"/>
            <p:nvPr/>
          </p:nvSpPr>
          <p:spPr>
            <a:xfrm>
              <a:off x="1071990" y="2907441"/>
              <a:ext cx="224268" cy="369332"/>
            </a:xfrm>
            <a:prstGeom prst="rect">
              <a:avLst/>
            </a:prstGeom>
            <a:noFill/>
          </p:spPr>
          <p:txBody>
            <a:bodyPr wrap="square" rtlCol="0">
              <a:spAutoFit/>
            </a:bodyPr>
            <a:lstStyle/>
            <a:p>
              <a:r>
                <a:rPr lang="en-US" b="1" dirty="0">
                  <a:solidFill>
                    <a:srgbClr val="FF0000"/>
                  </a:solidFill>
                </a:rPr>
                <a:t>0</a:t>
              </a:r>
            </a:p>
          </p:txBody>
        </p:sp>
      </p:grpSp>
      <p:sp>
        <p:nvSpPr>
          <p:cNvPr id="42" name="TextBox 41">
            <a:extLst>
              <a:ext uri="{FF2B5EF4-FFF2-40B4-BE49-F238E27FC236}">
                <a16:creationId xmlns:a16="http://schemas.microsoft.com/office/drawing/2014/main" id="{2E7DBB60-8C2B-4CC6-9390-7DBFBBDFA6B6}"/>
              </a:ext>
            </a:extLst>
          </p:cNvPr>
          <p:cNvSpPr txBox="1"/>
          <p:nvPr/>
        </p:nvSpPr>
        <p:spPr>
          <a:xfrm>
            <a:off x="367837" y="6146109"/>
            <a:ext cx="7923082" cy="400110"/>
          </a:xfrm>
          <a:prstGeom prst="rect">
            <a:avLst/>
          </a:prstGeom>
          <a:noFill/>
        </p:spPr>
        <p:txBody>
          <a:bodyPr wrap="square" rtlCol="0">
            <a:spAutoFit/>
          </a:bodyPr>
          <a:lstStyle/>
          <a:p>
            <a:pPr algn="ctr"/>
            <a:r>
              <a:rPr lang="en-US" sz="2000" b="1" dirty="0">
                <a:solidFill>
                  <a:srgbClr val="FF0000"/>
                </a:solidFill>
              </a:rPr>
              <a:t>predicted Charity = 20.42 + 3.27 Importance</a:t>
            </a:r>
          </a:p>
        </p:txBody>
      </p:sp>
      <p:sp>
        <p:nvSpPr>
          <p:cNvPr id="43" name="TextBox 42">
            <a:extLst>
              <a:ext uri="{FF2B5EF4-FFF2-40B4-BE49-F238E27FC236}">
                <a16:creationId xmlns:a16="http://schemas.microsoft.com/office/drawing/2014/main" id="{4CE977DE-AD52-4756-9EB8-4A3CF70B29E8}"/>
              </a:ext>
            </a:extLst>
          </p:cNvPr>
          <p:cNvSpPr txBox="1"/>
          <p:nvPr/>
        </p:nvSpPr>
        <p:spPr>
          <a:xfrm>
            <a:off x="489148" y="5830512"/>
            <a:ext cx="7923082" cy="400110"/>
          </a:xfrm>
          <a:prstGeom prst="rect">
            <a:avLst/>
          </a:prstGeom>
          <a:noFill/>
        </p:spPr>
        <p:txBody>
          <a:bodyPr wrap="square" rtlCol="0">
            <a:spAutoFit/>
          </a:bodyPr>
          <a:lstStyle/>
          <a:p>
            <a:pPr algn="ctr"/>
            <a:r>
              <a:rPr lang="en-US" sz="2000" b="1" dirty="0">
                <a:solidFill>
                  <a:srgbClr val="FF0000"/>
                </a:solidFill>
              </a:rPr>
              <a:t>predicted Charity = 48.10 – 27.68*1+(-0.88 +4.15*1) Importance</a:t>
            </a:r>
          </a:p>
        </p:txBody>
      </p:sp>
    </p:spTree>
    <p:extLst>
      <p:ext uri="{BB962C8B-B14F-4D97-AF65-F5344CB8AC3E}">
        <p14:creationId xmlns:p14="http://schemas.microsoft.com/office/powerpoint/2010/main" val="274341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fade">
                                      <p:cBhvr>
                                        <p:cTn id="70" dur="500"/>
                                        <p:tgtEl>
                                          <p:spTgt spid="4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fade">
                                      <p:cBhvr>
                                        <p:cTn id="7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25" grpId="0" animBg="1"/>
      <p:bldP spid="26" grpId="0" animBg="1"/>
      <p:bldP spid="27" grpId="0"/>
      <p:bldP spid="29" grpId="0"/>
      <p:bldP spid="31" grpId="0"/>
      <p:bldP spid="32" grpId="0" animBg="1"/>
      <p:bldP spid="33" grpId="0"/>
      <p:bldP spid="34" grpId="0"/>
      <p:bldP spid="35" grpId="0"/>
      <p:bldP spid="36" grpId="0"/>
      <p:bldP spid="42" grpId="0"/>
      <p:bldP spid="4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1041"/>
            <a:ext cx="8229600" cy="715962"/>
          </a:xfrm>
        </p:spPr>
        <p:txBody>
          <a:bodyPr>
            <a:normAutofit fontScale="90000"/>
          </a:bodyPr>
          <a:lstStyle/>
          <a:p>
            <a:r>
              <a:rPr lang="en-US" dirty="0"/>
              <a:t>Fit the Model</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276600"/>
            <a:ext cx="3808283"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229458" y="2057400"/>
            <a:ext cx="3429000" cy="400110"/>
          </a:xfrm>
          <a:prstGeom prst="rect">
            <a:avLst/>
          </a:prstGeom>
          <a:noFill/>
        </p:spPr>
        <p:txBody>
          <a:bodyPr wrap="square" rtlCol="0">
            <a:spAutoFit/>
          </a:bodyPr>
          <a:lstStyle/>
          <a:p>
            <a:r>
              <a:rPr lang="en-US" sz="2000" b="1" dirty="0">
                <a:solidFill>
                  <a:srgbClr val="FF0000"/>
                </a:solidFill>
              </a:rPr>
              <a:t>For high income (</a:t>
            </a:r>
            <a:r>
              <a:rPr lang="en-US" sz="2000" b="1" dirty="0" err="1">
                <a:solidFill>
                  <a:srgbClr val="FF0000"/>
                </a:solidFill>
              </a:rPr>
              <a:t>Cash_C</a:t>
            </a:r>
            <a:r>
              <a:rPr lang="en-US" sz="2000" b="1" dirty="0">
                <a:solidFill>
                  <a:srgbClr val="FF0000"/>
                </a:solidFill>
              </a:rPr>
              <a:t> = 1):</a:t>
            </a:r>
          </a:p>
        </p:txBody>
      </p:sp>
      <p:sp>
        <p:nvSpPr>
          <p:cNvPr id="11" name="TextBox 10"/>
          <p:cNvSpPr txBox="1"/>
          <p:nvPr/>
        </p:nvSpPr>
        <p:spPr>
          <a:xfrm>
            <a:off x="229458" y="1143000"/>
            <a:ext cx="3656742" cy="400110"/>
          </a:xfrm>
          <a:prstGeom prst="rect">
            <a:avLst/>
          </a:prstGeom>
          <a:noFill/>
        </p:spPr>
        <p:txBody>
          <a:bodyPr wrap="square" rtlCol="0">
            <a:spAutoFit/>
          </a:bodyPr>
          <a:lstStyle/>
          <a:p>
            <a:r>
              <a:rPr lang="en-US" sz="2000" b="1" dirty="0">
                <a:solidFill>
                  <a:srgbClr val="0070C0"/>
                </a:solidFill>
              </a:rPr>
              <a:t>For low income (</a:t>
            </a:r>
            <a:r>
              <a:rPr lang="en-US" sz="2000" b="1" dirty="0" err="1">
                <a:solidFill>
                  <a:srgbClr val="0070C0"/>
                </a:solidFill>
              </a:rPr>
              <a:t>Cash_C</a:t>
            </a:r>
            <a:r>
              <a:rPr lang="en-US" sz="2000" b="1" dirty="0">
                <a:solidFill>
                  <a:srgbClr val="0070C0"/>
                </a:solidFill>
              </a:rPr>
              <a:t> = 0):</a:t>
            </a:r>
          </a:p>
        </p:txBody>
      </p:sp>
      <p:sp>
        <p:nvSpPr>
          <p:cNvPr id="24" name="TextBox 23">
            <a:extLst>
              <a:ext uri="{FF2B5EF4-FFF2-40B4-BE49-F238E27FC236}">
                <a16:creationId xmlns:a16="http://schemas.microsoft.com/office/drawing/2014/main" id="{3543FFAA-9F7C-4B2F-974C-1B36C4023410}"/>
              </a:ext>
            </a:extLst>
          </p:cNvPr>
          <p:cNvSpPr txBox="1"/>
          <p:nvPr/>
        </p:nvSpPr>
        <p:spPr>
          <a:xfrm>
            <a:off x="486326" y="323910"/>
            <a:ext cx="2743201" cy="923330"/>
          </a:xfrm>
          <a:prstGeom prst="rect">
            <a:avLst/>
          </a:prstGeom>
          <a:noFill/>
        </p:spPr>
        <p:txBody>
          <a:bodyPr wrap="square" rtlCol="0">
            <a:spAutoFit/>
          </a:bodyPr>
          <a:lstStyle/>
          <a:p>
            <a:pPr algn="ctr"/>
            <a:r>
              <a:rPr lang="en-US" dirty="0" err="1"/>
              <a:t>Cash_C</a:t>
            </a:r>
            <a:r>
              <a:rPr lang="en-US" dirty="0"/>
              <a:t>:</a:t>
            </a:r>
          </a:p>
          <a:p>
            <a:pPr algn="ctr"/>
            <a:r>
              <a:rPr lang="en-US" dirty="0"/>
              <a:t>0: &lt;= $45,000</a:t>
            </a:r>
          </a:p>
          <a:p>
            <a:pPr algn="ctr"/>
            <a:r>
              <a:rPr lang="en-US" dirty="0"/>
              <a:t>1:  &gt; $45,000 </a:t>
            </a:r>
          </a:p>
        </p:txBody>
      </p:sp>
      <p:sp>
        <p:nvSpPr>
          <p:cNvPr id="36" name="TextBox 35">
            <a:extLst>
              <a:ext uri="{FF2B5EF4-FFF2-40B4-BE49-F238E27FC236}">
                <a16:creationId xmlns:a16="http://schemas.microsoft.com/office/drawing/2014/main" id="{EE39D634-B39B-4182-8B7F-F6807E8D91BD}"/>
              </a:ext>
            </a:extLst>
          </p:cNvPr>
          <p:cNvSpPr txBox="1"/>
          <p:nvPr/>
        </p:nvSpPr>
        <p:spPr>
          <a:xfrm>
            <a:off x="229458" y="1518116"/>
            <a:ext cx="5076274" cy="400110"/>
          </a:xfrm>
          <a:prstGeom prst="rect">
            <a:avLst/>
          </a:prstGeom>
          <a:noFill/>
        </p:spPr>
        <p:txBody>
          <a:bodyPr wrap="square" rtlCol="0">
            <a:spAutoFit/>
          </a:bodyPr>
          <a:lstStyle/>
          <a:p>
            <a:r>
              <a:rPr lang="en-US" sz="2000" b="1" dirty="0">
                <a:solidFill>
                  <a:srgbClr val="0070C0"/>
                </a:solidFill>
              </a:rPr>
              <a:t>predicted Charity = 48.10 - 0.88 Importance</a:t>
            </a:r>
          </a:p>
        </p:txBody>
      </p:sp>
      <p:sp>
        <p:nvSpPr>
          <p:cNvPr id="42" name="TextBox 41">
            <a:extLst>
              <a:ext uri="{FF2B5EF4-FFF2-40B4-BE49-F238E27FC236}">
                <a16:creationId xmlns:a16="http://schemas.microsoft.com/office/drawing/2014/main" id="{2E7DBB60-8C2B-4CC6-9390-7DBFBBDFA6B6}"/>
              </a:ext>
            </a:extLst>
          </p:cNvPr>
          <p:cNvSpPr txBox="1"/>
          <p:nvPr/>
        </p:nvSpPr>
        <p:spPr>
          <a:xfrm>
            <a:off x="229458" y="2514600"/>
            <a:ext cx="4953000" cy="400110"/>
          </a:xfrm>
          <a:prstGeom prst="rect">
            <a:avLst/>
          </a:prstGeom>
          <a:noFill/>
        </p:spPr>
        <p:txBody>
          <a:bodyPr wrap="square" rtlCol="0">
            <a:spAutoFit/>
          </a:bodyPr>
          <a:lstStyle/>
          <a:p>
            <a:r>
              <a:rPr lang="en-US" sz="2000" b="1" dirty="0">
                <a:solidFill>
                  <a:srgbClr val="FF0000"/>
                </a:solidFill>
              </a:rPr>
              <a:t>predicted Charity = 20.42 + 3.27 Importance</a:t>
            </a:r>
          </a:p>
        </p:txBody>
      </p:sp>
      <p:sp>
        <p:nvSpPr>
          <p:cNvPr id="3" name="TextBox 2">
            <a:extLst>
              <a:ext uri="{FF2B5EF4-FFF2-40B4-BE49-F238E27FC236}">
                <a16:creationId xmlns:a16="http://schemas.microsoft.com/office/drawing/2014/main" id="{1E25D399-3795-4269-9BBD-606B94FCB508}"/>
              </a:ext>
            </a:extLst>
          </p:cNvPr>
          <p:cNvSpPr txBox="1"/>
          <p:nvPr/>
        </p:nvSpPr>
        <p:spPr>
          <a:xfrm>
            <a:off x="4959704" y="1836742"/>
            <a:ext cx="3505198" cy="1754326"/>
          </a:xfrm>
          <a:prstGeom prst="rect">
            <a:avLst/>
          </a:prstGeom>
          <a:noFill/>
        </p:spPr>
        <p:txBody>
          <a:bodyPr wrap="square" rtlCol="0">
            <a:spAutoFit/>
          </a:bodyPr>
          <a:lstStyle/>
          <a:p>
            <a:r>
              <a:rPr lang="en-US" dirty="0"/>
              <a:t>If </a:t>
            </a:r>
            <a:r>
              <a:rPr lang="en-US" dirty="0" err="1"/>
              <a:t>Cash_C</a:t>
            </a:r>
            <a:r>
              <a:rPr lang="en-US" dirty="0"/>
              <a:t> is left out of the model, Importance alone is significant, but the unique relationship with each income group changes. In other cases, the independent variable could even be insignificant.</a:t>
            </a:r>
          </a:p>
        </p:txBody>
      </p:sp>
      <p:pic>
        <p:nvPicPr>
          <p:cNvPr id="4" name="Picture 3">
            <a:extLst>
              <a:ext uri="{FF2B5EF4-FFF2-40B4-BE49-F238E27FC236}">
                <a16:creationId xmlns:a16="http://schemas.microsoft.com/office/drawing/2014/main" id="{BF52BAD2-4A16-4462-A955-EF002D8D0770}"/>
              </a:ext>
            </a:extLst>
          </p:cNvPr>
          <p:cNvPicPr>
            <a:picLocks noChangeAspect="1"/>
          </p:cNvPicPr>
          <p:nvPr/>
        </p:nvPicPr>
        <p:blipFill>
          <a:blip r:embed="rId3"/>
          <a:stretch>
            <a:fillRect/>
          </a:stretch>
        </p:blipFill>
        <p:spPr>
          <a:xfrm>
            <a:off x="4664428" y="946716"/>
            <a:ext cx="4095750" cy="676275"/>
          </a:xfrm>
          <a:prstGeom prst="rect">
            <a:avLst/>
          </a:prstGeom>
        </p:spPr>
      </p:pic>
      <p:pic>
        <p:nvPicPr>
          <p:cNvPr id="5" name="Picture 4">
            <a:extLst>
              <a:ext uri="{FF2B5EF4-FFF2-40B4-BE49-F238E27FC236}">
                <a16:creationId xmlns:a16="http://schemas.microsoft.com/office/drawing/2014/main" id="{79390132-0AA4-4CB1-8AA3-DD09ACC76FB5}"/>
              </a:ext>
            </a:extLst>
          </p:cNvPr>
          <p:cNvPicPr>
            <a:picLocks noChangeAspect="1"/>
          </p:cNvPicPr>
          <p:nvPr/>
        </p:nvPicPr>
        <p:blipFill>
          <a:blip r:embed="rId4"/>
          <a:stretch>
            <a:fillRect/>
          </a:stretch>
        </p:blipFill>
        <p:spPr>
          <a:xfrm>
            <a:off x="4664428" y="3570188"/>
            <a:ext cx="3992439" cy="2782231"/>
          </a:xfrm>
          <a:prstGeom prst="rect">
            <a:avLst/>
          </a:prstGeom>
        </p:spPr>
      </p:pic>
      <p:sp>
        <p:nvSpPr>
          <p:cNvPr id="6" name="Rectangle 5">
            <a:extLst>
              <a:ext uri="{FF2B5EF4-FFF2-40B4-BE49-F238E27FC236}">
                <a16:creationId xmlns:a16="http://schemas.microsoft.com/office/drawing/2014/main" id="{F3726961-50D8-45ED-A748-5B4971277F19}"/>
              </a:ext>
            </a:extLst>
          </p:cNvPr>
          <p:cNvSpPr/>
          <p:nvPr/>
        </p:nvSpPr>
        <p:spPr>
          <a:xfrm>
            <a:off x="7010401" y="1452222"/>
            <a:ext cx="381000" cy="1707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7247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Case 1: Meadowfoam</a:t>
            </a:r>
          </a:p>
        </p:txBody>
      </p:sp>
      <p:sp>
        <p:nvSpPr>
          <p:cNvPr id="4" name="Rectangle 3"/>
          <p:cNvSpPr/>
          <p:nvPr/>
        </p:nvSpPr>
        <p:spPr>
          <a:xfrm>
            <a:off x="304800" y="6172200"/>
            <a:ext cx="8610600" cy="523220"/>
          </a:xfrm>
          <a:prstGeom prst="rect">
            <a:avLst/>
          </a:prstGeom>
        </p:spPr>
        <p:txBody>
          <a:bodyPr wrap="square">
            <a:spAutoFit/>
          </a:bodyPr>
          <a:lstStyle/>
          <a:p>
            <a:pPr algn="ctr"/>
            <a:r>
              <a:rPr lang="en-US" sz="1400" dirty="0"/>
              <a:t>Data from M. </a:t>
            </a:r>
            <a:r>
              <a:rPr lang="en-US" sz="1400" dirty="0" err="1"/>
              <a:t>Seddigh</a:t>
            </a:r>
            <a:r>
              <a:rPr lang="en-US" sz="1400" dirty="0"/>
              <a:t> and G. D. </a:t>
            </a:r>
            <a:r>
              <a:rPr lang="en-US" sz="1400" dirty="0" err="1"/>
              <a:t>Jolliﬀ</a:t>
            </a:r>
            <a:r>
              <a:rPr lang="en-US" sz="1400" dirty="0"/>
              <a:t>, “Light Intensity Eﬀects on</a:t>
            </a:r>
          </a:p>
          <a:p>
            <a:pPr algn="ctr"/>
            <a:r>
              <a:rPr lang="en-US" sz="1400" dirty="0" err="1"/>
              <a:t>Meadowfoam</a:t>
            </a:r>
            <a:r>
              <a:rPr lang="en-US" sz="1400" dirty="0"/>
              <a:t> Growth and Flowering,” Crop Science 34 (1994): 497–503.)</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2" y="1524000"/>
            <a:ext cx="5610902"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43000"/>
            <a:ext cx="1905000"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4" descr="data:image/jpeg;base64,/9j/4AAQSkZJRgABAQAAAQABAAD/2wCEAAkGBxIPEA8PDxAQDw8PDxAQEA8PDw8MDg8PFRQWFhQRFBQYHCggGBolGxQUITEhJSkrLi4uFx8zODMsNygtLisBCgoKDg0OFxAQFy0cHBwsLCwsLCwsLCwsKywsLCwsLCwsLCwsLCwsLCwsLCwsLCwsLCwsLCwsLCwsLCwsLCwsLP/AABEIANAA3AMBEQACEQEDEQH/xAAbAAACAwEBAQAAAAAAAAAAAAAAAQIDBAUGB//EAD4QAAEEAAMFBQQIBQMFAAAAAAEAAgMRBBIhBSIxQVETYXGBkQaSobEUFSMyQlLB0RZTYnLw0uHxMzRDg6P/xAAaAQEBAQEBAQEAAAAAAAAAAAAAAQIDBAUG/8QALhEBAQACAQMEAAUDBAMAAAAAAAECEQMSITEEE0FRBRQiMmFxkaFSgcHwM0Ji/9oADAMBAAIRAxEAPwDTK7M4nqvlcuXXncvt5SWNAUDtQNQKkBSuwUm1CIuGEkP/AI3+6VqceV8Q1TGEk/I70KvtZ/S6p/Q5PyO90p7Wf0ao+iP/ACP90qe1n9GqicM8fgd7pU9vKfBqoOjI4gjxBCmr9CCyJUqEoJBBNqokrsCm0CbCKbUlNhhXaJAIHSbVkWwFEJSgzLIkCsiSbDpFOk2OpsCWUOeyBoMjwDqGm2t4gZtOa9Xpsv1abw+nb2ThMVPEH4l0geSfs+wjDWdx3rK+rcq3qtR2O/uP/qePkVndNKTs5w5N82zBTf8AH+TSJwR/K33ph+ib/wC7TSIwTr4Dx7SX5Urs00R4aQDdc0HlmbLIAfTVNrI84/acplfFiYcPKWEjOyN8dCly5cMbN6T57uWQvkuZKBgoJhUNEK1NKVoEgVqBhyCYciDOm1ZSVvaIlybEC9S0LOsVEg5BNr0FgcinmQXYWXK9jrqnA9eauGWspV8PVfxc5hI3H1oN10RrvGq+zeWRrLKxfF7Y3xjb75/0rPvROur2e1d6dn/9B+yvvT6a66n/ABWP5TvJ7UvLPo60f4ub/Jf7zFPen0e4cnta0Ansn8PzMC1OWX4OuvP7Z2z2se5CIBK7eIcHOkA5HRef1eesZ/JlezhUvnsIFQAVEwqJIEoBBElQK0DCoaaDpNDMQgrcmxU5QJqzai1qmxYGq7RYFdqCpsNh1HiFJe404hu85fUzreRNdZHcudrDS06+au+6mDofEJs0C4BURlaCCFqUVPfcMY4094+S5+svbFclK8LKJQJUSBTanauwIEVBEqCKokFRMBaEqQZyFzqIOapaqBYpsMMWbRINUEwFdhpsKlNobUlF0x3neP6L6eV7RukG6LFZaI3aeazKEDxWpRcDoukFeIdSvyM0DT2TO8vPxXL1XexcvhYGLzyMjs00aLIlgRas1USoIlUJRAUESroLMgm2RXYnnTaqXLFQrWQrRRayHagMyoMygMyIbTqPFJ5Fsg3n/wBy+nl4jeRl2hWbezKTOCzBY0X60tyC7NQXSDNiHXfiiw4hTIx/SfmuXP3yXk8xc0LlIwdK6VFzU0yqesWCorGlRKBhUOk0IuCqIFqlikAsiSKgSpWStZ0pEqiGZTQMyaU8yaSlnTQM6mkW4TekY0cytYY7ykWNOKFOdXVfQ5Zrs3kqJvgvPtloY3RbguZE4cj97RdYJujtt87pUZZ4SB5/FFV4OXNGwniMzT5FY5fK5/DQ165MJ5kEXvVFMjliooLlgIFBIFBILUglS0E5qlioFqzoJTSqysskVlUCVRAoqNqh2mkFppEC5NDobCH2heeDG/Nd/TY/r23jO4mlzuJ/MSV25Mt0EYXFHUwrBlHeV2wx3IrqtaCT4j5L0aVjyaGvzLGkZMVwd3OUvhHOYA2Nw/EH2fA81OWbwlW+EGzLysLBKgDIggXLNEVNBhNCQCsgmAtyCbWrWhZkV6VQMaz0iPZqaGQuXBES5QQJRUSVVRJQK1UFrSIlTQ34R2WN3V3/AAvRxXUtbiOZc7doYkV1R2MBGS1p711wrfS6rGau8f0Xql7mnPE1F98nWsM/KGKFl9cwCsUrg4i846Oa5pHeNQs2/osNbilpXHTC5hTSpG00h0poATQmE0LWNWpBaGLUirGsWpFWZU0IOWaILI5DnrysoOkVVDtE0F2qoRkVEcysEg5VEgUGjmRyaGt86s/Na8Y/1b+Cc+ipEX0BRPTgt+WtOph8Wd0cBYXXDFep1+2IJ/ub8l6bE25hbb5AOYK5/NPkmnVl82C1J3iVycU3eB6PDvjR+a5zzpcfKEkdEjoSsMWJMairQxUBaomhlU0GGppFzAtxV7QtKZNIiD5lm02zvnWLTart1F2Dspy6flamiOyHKz0q6qH1O5a/Kmqj9SuV/LGqkNjOT8sapjYzlfyxqpjYxT8uaT+q8u8eA1Kznw9MtNMDTpm5ut3qf+F5s74n01YccTjRAslax47fCNUuEddEtB6Ei/Rdvas+TTpYfDEVoumOFXTrPgOv9zV26aaYWQkTuPiufRdnipxwZ2scBRFgjzWJLj5avdzMVBeYc9VjLtTGd1sOD7VrZB+IAnx5/JdceKWJnj3XDZi17LPSmNndyvsr0pfVyeymjGze5PZi6SGzU9qHSmMB3K+1DpS+gq+2dIOBT2jSDtndye1DpVnZg6J7MOlH6qHRPZh0uyIAvT0tn2ITQOwCaB2ITQOxCaC7EJoPsgmhzPaLdgNcXEN9eAXl9VdYyT5TW2OHYRAzvaRutytduk+S8nFw9V3e7rlhPNSa2Fp1eAegJce/gvZNY9mdYrYIsMdQHOPXs/1KluPnRMcXRjazk52lca0Wpn/C9MbpcutOI1bytb6omu6jI3tTT2k9DYKTKHSjEwji38R1BsKWY2GqzbSwABB+7m4XwN968+eMyl1e506rN7PaMkjPGOVw8jqF24LuLnHVyhejTAyhNB0mgUE0HQQNQCoEAgE0BNKFWSRRaAtAiUBaAtBwdu4zEMmYIIu0AYXOusoIOhJK+N+I82Hu445Zas/5engxurdNOE9qopqGKDopK1LHGWM/suuHPnhNa6ky440txmG5P0PMR5vkumPq8b5x1Wfbvw3YR8DzuTx+FEH0W/fwTpsbW4UHg+Nw8CFfcxTS0YWwdYjw5rcyn0a7qZcBGXWcgN8Q4BXsjG/ZcbQ/JMY7cCaeHD0TeM+U1Q3GNhpsjmShwrhQPXTguHLy8Wu7phjl4YsFs5zHTYjJ2UcpbkjJzEAD7x6Lz+i9bjycnRI1y4ajTa+u84tAWgdqAtAZldAzKAtUO0CtA7QFoC0CtAWgRQK0BaDy+1to/aTR9o9kZAa5zGtkIPgSLHmvznqOHi5fWzLOb09fHnlOPUcqHBMcbjxELuVPzQH0d+6+jMZ8Vi5NkWFeBeUlubJmaMzS/oCFi41drsp1zA7uhsHQ9CufRPpZf5XROIoCx4aLMwx+l3Wlk7wHDM4URzIW+jHXhPk5pnFwtzuI/E5W4zcT4PLvOvpzJKvTjvwTbJj37oI/CdE1Na0stdHD+1YeyKHJTnODC69Avn+i9Llxeq6t9nTlsywt+3UX6Z4QgaApAkAgEAgLQO0BaAtE2LRStArQFoEgT35QT0BPTgs5ZdMtJN2Pnu18QSKy5S5xcT1X570s6s7na+jyak1IWzYnE6C/kvblk4ar0mzpWxgCnB2Y53AgjLWgaOVHXvIScsnaFwtb245rmFoz/dLADwfYaA9x6jL8Uy5ZqrjjTjniDRujMAN7W7oa8eqzMsNeC41CV+YvcODnki+NEkqXLe7FkVT0XDyV33QSN3+6itb7prsy47g48NLpUjysuLySCtMrgfisyay21fD6XHJmAdycAfVfX+HjTQCBgoGgVIEgECQCAQK0QWilaAQCAtBm2m6oJXdG16ml4/X5XH0+Wvp24JLnNvFYlmeSOoyQKOS6Dh4jgvhfh/6cba9vP8O5h8FHlvJJGfyh4kZfiRa92WeF8SuEmSTotNPgucybaMFQDg6rIoWCtyzVZbH4ttjgW5QHbtCxwoclu8k2nSzykU7LZFiidCVm6+Fm/kEAlvgEt7pFjxRCtvcjJj4N3QcQVrqTTyOP2U95Lma1x46Ljy+qx4rOr5dceK5eHv8AZWkMQJstYGk94Gq+v6blnLx45z5ePlw6MrGu13cxaAtAZkEg9A0EbQK0BaAtFRtGQii0AgEAgo2jCZImxAW6aQADrWq+Z+KZWcNxnnLs9HppOrd8RB2zmxF2rTIeZ3dByC+Xw+nmOMxwy3r7ejLk3d2M00Lhq5pAvjoWk+K73jyx8s7gkwrhYAunBmhFlx5Ac1q8d7nVFEkbmktdoenHTrallxuqu0VBYTu+YW5eyfIcfu+AV+mV82tK1FbpS3jqAtZTcIUzXRH6RA3O0tqWPq3jfzXyvWcHvYdNurPD08eWr/Ddg5Y3M+zBaLNg8idV9P8AA+XPLguOfnGvP63DWcv2vtfaeMrVBaAtAZkEg9BMOBUESFRG0BaBWogtVRaAtAWgLRHN25t84KeAtYHhsbrF0QXEajyBXxvxC3LPHHG613ezhxnTbVbtoNnHaiwHdV4phcfLt2VGbouk/hOzVHtEjXKLL8ztXa63QHLxXacuvhjpVSy5iKblDWhrQTmIaOp5rGWW6smkC3RZ2qYG75ha32Dc3h4LX0i2TktVkOe0ijz5q/CNWwi2F5JdbSRu8V4/UZdt68OuON0mWMa5wjBDXku15G6WvwXk/XyY/Hap6qXolvwkv0jwBAkDQCAQFoGHoJWCoDKm1VAqxk7RRaBWgLQThFuA71MvBI8dj9pOxE057LtoY3miG2WAaXpy0Xyebj6suqPXjdRq2fjWsBERMYJstBOW/A6Ljvkw8Vv9NaZZC8gktB4brQy/GuazllcvJOwAWGljEFj3aJVNrjl8wtSfpTaRP3fD9VfpE5tQt3wyzuYRXcrvsROCQxuzVZGoXHk4vcxuN+W5lpnk20ZJ4xlDGk71c+i6fh/pceDPcrHNn1Y6dpfdeIrQFoESgVoC0BaAtA7QPMgQKiESqC0UIC0GLbM5ZBIWktcWlrSORK8/qeTo47XXhw6stPG7CxFO1Lont0JBLdfFfO69zqxd7jJ2r10BLxbhHL3luU+rVn3b8zZ0/TTh8M23nKGtczKBeejYsgnzWevHv8djVdI7PjJO43SwcrtGM3qf3mg31XXWPdN1xjA7ReaWOhuhd0S2BiJ1ajmFqWaRJ0JoadVdzSLux3RxVt7E8pDDXWhWbkRezBWrKjyO2SIJmN4vLxQ58RquuGfT3Xo29SHL7Eu5t4r27HaoVoBAIFaAQCAQCCSjItVUUBaAtBz9svGQNPAm76EL4/4zlZxyR7vRTva57MDFI53bscM0bQ17N1zS3UOb/nJfmsuTn4JOjt3338WPdljM3XwkUlHLLBOdCO0jMchHMEtPFe7D8Xl/8uGnnz4LP2urhcE9wFTYYOcTlicHggdM12T5L0YZ4cnjOON6sfhq+qpxxjYf7ZP3C6Xiz+JKz7kVuwMvOB/kWlY6OSf+i+5COCf/ACpPQJrP/TTrhHCPA/6Up15NCustftOuJfRZKH2Evut/dXWep+mp7kXDDTVQw7vN7Grr0Z9P7f8ALPuJSYSWtGwg9Hzc/ILOWOWP1F679NMOx5iPtJms/phZr7zl34/Scl/dlr+jHuVwnex2XFFxcZBJbjK4Ava0aZAuPJ6HPLmxw3+jzt6MOfHHC3Xdp2ns0wkEWWHQHoehX3eOaxk+nhy73bAtoVoC0CQCABQO0BaAzIJv4oygSgVopIBFc/bLdwOstDTqRru87Xg/EeC8vDdTdj0+m5OjPv8AKOyMS5nMyRM4nLnDf0C/KZeq5MZ03V/jJ9G8eNeh2c6J5JDQD1Gi9PHeDlmssNVxy68fFdvBSAnf14AaWvVwcOEyl08+WTpdg1wo3XcSF9GcPHnNfbl1WJjDAcC73irPRYT5v9066Ygrm71tb/KY/wCq/wBzqJ0H9TvIrF9J/wDVXr/hB2Fv8b/eWMvSdv31ev8AhmxWBZlJrMf6iXLhn6fU11VZnthwked7G5Wso2corhquXD6WZcuMvx3/ALOlzsxrvr7jysWIxQD2jqfHVc7yyZSGixbBKx7aJGU8BZvlXmu2GW+6V4xzS05XAtcOIIohdmUUAgEAgVoEgRQK0GgmwkZV2gLQIoqOZFZ8TMADmogjUHmFm0eFl2m/ByOOGkIbejCSWjupfK9X6Lh5/wB+L18XNli9r7HbfZimv7UwYeXMGsGZ32mnHhovicn4XjhdTPX9d/8AD0e/v4fQcFhpGaucx9ji22j48V7eL03Nx+M5lP7OGeeOXxps7Ujiw+W8vdhy54+cHKyfFSGIHPTxBC7z1WPzLP8AZnpqQnaeBC1+a4vs6aTpmjiR6rN9TxT5XpqDsU3rfhqueXqsPiW/7L0VTiZSWmg4accpJ8gvLycmWXjG/wBmpJPlVgsGWOa4kcDobzWV29Pw54ckyys/oZ5SzTfOywvo5RxcHFMfZaA5wA4nkT08l8X1HFz3OdM/y6yzTp4HC5QNSdOfevrcWPTNOTm43Z4lmLpn5AaayNmr6HMnku3XJ2TTJi/ZyRusThI3oTld+xW9ppxZY3MJa4FrhxBFFaREFAWgLQCCKAQWwuRlF2hQIlBElBW9yK5O1X2CPFYqx4rHxa2dV5c8du+NXbDmFmMwMma43RLo3tPC2vHD0Xl5MPmt6lfXfZrbscMLITFMwNGhc8Tmul6HTwXHCzj3C42vSx7Whd+MD+4FvzXac2P2xcK0NxLT91zXeDgVuc1TpS7Tu+Sl5cvqGjvw9ArOS/waDpQOLgPMBX3b9mmWfa0LPvTMFdDZ+CnvavenStLwQHtILTqHDgV6On5ifwr+svtGR1946knQaKzlvVMdGvlqfIzm5t+IXTttly9u7QMYDIrLnEWW8GtHHXqvN6vLPo6ePzWsdS93PwcxBD6u9bverrquPp8cuOdV7mWr2jq/SmgXmod5ryX0Z3c3n/aKYOewWCQ03rfE8LW8UrlWtIECQFoEgLCKGvVZWza0f8oqCq0CJQVylBy8ciuBNhC48uNdy5ZRuV6P2f2XE0W6rPNeDlltd8a9AWRdfkvPcK3tS7EVoHWFPbNqHY1wOlKe2vUPpjuvoaT206l8WOcPPvU9tdmJnO5fqnQu11mtarp39U6E2WFxYicA6R7Irt4Y4+tLvxSyzvqMZXt4dDEbcwLj/wBywH+oOHzC911XF57aftlh8LNEYR9KbvmUxnIWChlykiiePopMdUr3BhztDhRD2gtI4EEWF0s2yhFgyNNTzrmpMdeDbQcPlFuG6BrYsVztdIjxmLewveYhUZcS0dy6M1VaBkoFaILQK0UAoqIVZXxOsUoKbrRAiUFTygxYlv8AnzRY50jaPBYq7acLLS8+eLpK2B98yuVje02RDm8rFixY3Dt/OfRZVa2Fg1zE+VKKuZiGt4aqdJsDHdFehOoziiRyVmBtgxT7XSYs2uNiMPa7RisbsFa6SM7dDZ20sVhWdnBPIxl3k0c0eF8AqbaMVtzGT5O0nfcbszSyoyHVV7qujaRxuIk0kxEzm3qDI4g+S1pNujA/T/ZbZXeR9CgXkfRAjfQ/BAG+nxCBa93vIAE93r/siv/Z"/>
          <p:cNvSpPr>
            <a:spLocks noChangeAspect="1" noChangeArrowheads="1"/>
          </p:cNvSpPr>
          <p:nvPr/>
        </p:nvSpPr>
        <p:spPr bwMode="auto">
          <a:xfrm>
            <a:off x="635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0464" y="3733800"/>
            <a:ext cx="209550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295400"/>
            <a:ext cx="76200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944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73"/>
                                        </p:tgtEl>
                                        <p:attrNameLst>
                                          <p:attrName>style.visibility</p:attrName>
                                        </p:attrNameLst>
                                      </p:cBhvr>
                                      <p:to>
                                        <p:strVal val="visible"/>
                                      </p:to>
                                    </p:set>
                                    <p:animEffect transition="in" filter="fade">
                                      <p:cBhvr>
                                        <p:cTn id="15" dur="500"/>
                                        <p:tgtEl>
                                          <p:spTgt spid="307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77"/>
                                        </p:tgtEl>
                                        <p:attrNameLst>
                                          <p:attrName>style.visibility</p:attrName>
                                        </p:attrNameLst>
                                      </p:cBhvr>
                                      <p:to>
                                        <p:strVal val="visible"/>
                                      </p:to>
                                    </p:set>
                                    <p:animEffect transition="in" filter="fade">
                                      <p:cBhvr>
                                        <p:cTn id="20"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8"/>
            <a:ext cx="8991600" cy="715962"/>
          </a:xfrm>
        </p:spPr>
        <p:txBody>
          <a:bodyPr>
            <a:normAutofit fontScale="90000"/>
          </a:bodyPr>
          <a:lstStyle/>
          <a:p>
            <a:r>
              <a:rPr lang="en-US" dirty="0"/>
              <a:t>Charity, Cash, and Perceived Importance</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99" y="1447800"/>
            <a:ext cx="3808283"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62000" y="4778802"/>
            <a:ext cx="6629400" cy="369332"/>
          </a:xfrm>
          <a:prstGeom prst="rect">
            <a:avLst/>
          </a:prstGeom>
          <a:noFill/>
        </p:spPr>
        <p:txBody>
          <a:bodyPr wrap="square" rtlCol="0">
            <a:spAutoFit/>
          </a:bodyPr>
          <a:lstStyle/>
          <a:p>
            <a:pPr algn="ctr"/>
            <a:r>
              <a:rPr lang="en-US" dirty="0"/>
              <a:t>Predicted Charity = 48.10 - 27.68 </a:t>
            </a:r>
            <a:r>
              <a:rPr lang="en-US" dirty="0" err="1"/>
              <a:t>Cash</a:t>
            </a:r>
            <a:r>
              <a:rPr lang="en-US" baseline="-25000" dirty="0" err="1"/>
              <a:t>C</a:t>
            </a:r>
            <a:r>
              <a:rPr lang="en-US" dirty="0"/>
              <a:t> -.88 Imp + 4.15 </a:t>
            </a:r>
            <a:r>
              <a:rPr lang="en-US" dirty="0" err="1"/>
              <a:t>Cash</a:t>
            </a:r>
            <a:r>
              <a:rPr lang="en-US" baseline="-25000" dirty="0" err="1"/>
              <a:t>C</a:t>
            </a:r>
            <a:r>
              <a:rPr lang="en-US" dirty="0"/>
              <a:t> *Imp</a:t>
            </a:r>
          </a:p>
        </p:txBody>
      </p:sp>
      <p:sp>
        <p:nvSpPr>
          <p:cNvPr id="7" name="TextBox 6"/>
          <p:cNvSpPr txBox="1"/>
          <p:nvPr/>
        </p:nvSpPr>
        <p:spPr>
          <a:xfrm>
            <a:off x="-415417" y="3750581"/>
            <a:ext cx="2667000" cy="646331"/>
          </a:xfrm>
          <a:prstGeom prst="rect">
            <a:avLst/>
          </a:prstGeom>
          <a:noFill/>
        </p:spPr>
        <p:txBody>
          <a:bodyPr wrap="square" rtlCol="0">
            <a:spAutoFit/>
          </a:bodyPr>
          <a:lstStyle/>
          <a:p>
            <a:pPr algn="ctr"/>
            <a:r>
              <a:rPr lang="en-US" dirty="0"/>
              <a:t>0: &lt;= $45,000</a:t>
            </a:r>
          </a:p>
          <a:p>
            <a:pPr algn="ctr"/>
            <a:r>
              <a:rPr lang="en-US" dirty="0"/>
              <a:t>1:  &gt; $45,000 </a:t>
            </a:r>
          </a:p>
        </p:txBody>
      </p:sp>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5042" y="1752600"/>
            <a:ext cx="436098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1587" y="1209675"/>
            <a:ext cx="30956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2" name="TextBox 11"/>
              <p:cNvSpPr txBox="1"/>
              <p:nvPr/>
            </p:nvSpPr>
            <p:spPr>
              <a:xfrm>
                <a:off x="762000" y="4343400"/>
                <a:ext cx="6562181"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𝑃𝑟𝑒𝑑𝑖𝑐𝑡𝑒𝑑</m:t>
                    </m:r>
                    <m:r>
                      <a:rPr lang="en-US" b="0" i="1" smtClean="0">
                        <a:latin typeface="Cambria Math" panose="02040503050406030204" pitchFamily="18" charset="0"/>
                      </a:rPr>
                      <m:t> </m:t>
                    </m:r>
                    <m:r>
                      <a:rPr lang="en-US" b="0" i="1" smtClean="0">
                        <a:latin typeface="Cambria Math"/>
                      </a:rPr>
                      <m:t>𝐶h𝑎𝑟𝑖𝑡𝑦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𝐼𝑚𝑝</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3</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oMath>
                </a14:m>
                <a:r>
                  <a:rPr lang="en-US" dirty="0"/>
                  <a:t> </a:t>
                </a:r>
                <a14:m>
                  <m:oMath xmlns:m="http://schemas.openxmlformats.org/officeDocument/2006/math">
                    <m:r>
                      <a:rPr lang="en-US" b="0" i="0" smtClean="0">
                        <a:latin typeface="Cambria Math" panose="02040503050406030204" pitchFamily="18" charset="0"/>
                      </a:rPr>
                      <m:t>∗</m:t>
                    </m:r>
                    <m:r>
                      <a:rPr lang="en-US" i="1">
                        <a:latin typeface="Cambria Math"/>
                      </a:rPr>
                      <m:t>𝐼𝑚𝑝</m:t>
                    </m:r>
                  </m:oMath>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762000" y="4343400"/>
                <a:ext cx="6562181" cy="369332"/>
              </a:xfrm>
              <a:prstGeom prst="rect">
                <a:avLst/>
              </a:prstGeom>
              <a:blipFill>
                <a:blip r:embed="rId6"/>
                <a:stretch>
                  <a:fillRect b="-13333"/>
                </a:stretch>
              </a:blipFill>
            </p:spPr>
            <p:txBody>
              <a:bodyPr/>
              <a:lstStyle/>
              <a:p>
                <a:r>
                  <a:rPr lang="en-US">
                    <a:noFill/>
                  </a:rPr>
                  <a:t> </a:t>
                </a:r>
              </a:p>
            </p:txBody>
          </p:sp>
        </mc:Fallback>
      </mc:AlternateContent>
      <p:sp>
        <p:nvSpPr>
          <p:cNvPr id="5" name="TextBox 4"/>
          <p:cNvSpPr txBox="1"/>
          <p:nvPr/>
        </p:nvSpPr>
        <p:spPr>
          <a:xfrm>
            <a:off x="533400" y="990600"/>
            <a:ext cx="3891642" cy="369332"/>
          </a:xfrm>
          <a:prstGeom prst="rect">
            <a:avLst/>
          </a:prstGeom>
          <a:noFill/>
        </p:spPr>
        <p:txBody>
          <a:bodyPr wrap="square" rtlCol="0">
            <a:spAutoFit/>
          </a:bodyPr>
          <a:lstStyle/>
          <a:p>
            <a:r>
              <a:rPr lang="en-US" b="1" dirty="0">
                <a:solidFill>
                  <a:srgbClr val="00B050"/>
                </a:solidFill>
              </a:rPr>
              <a:t>Slightly different code—same results</a:t>
            </a:r>
          </a:p>
        </p:txBody>
      </p:sp>
      <p:sp>
        <p:nvSpPr>
          <p:cNvPr id="14" name="Rectangle 13">
            <a:extLst>
              <a:ext uri="{FF2B5EF4-FFF2-40B4-BE49-F238E27FC236}">
                <a16:creationId xmlns:a16="http://schemas.microsoft.com/office/drawing/2014/main" id="{3191F613-B8A5-4BDF-B619-D2ED27A82C6F}"/>
              </a:ext>
            </a:extLst>
          </p:cNvPr>
          <p:cNvSpPr/>
          <p:nvPr/>
        </p:nvSpPr>
        <p:spPr>
          <a:xfrm>
            <a:off x="8193089" y="3124200"/>
            <a:ext cx="493711" cy="228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2E64DF5-9144-485E-A5A8-EB525AF34474}"/>
              </a:ext>
            </a:extLst>
          </p:cNvPr>
          <p:cNvSpPr/>
          <p:nvPr/>
        </p:nvSpPr>
        <p:spPr>
          <a:xfrm>
            <a:off x="5486400" y="2225210"/>
            <a:ext cx="914400" cy="21319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BA788BB4-BB54-4910-9A1C-65CEC8F9710D}"/>
              </a:ext>
            </a:extLst>
          </p:cNvPr>
          <p:cNvCxnSpPr>
            <a:cxnSpLocks/>
            <a:stCxn id="15" idx="1"/>
          </p:cNvCxnSpPr>
          <p:nvPr/>
        </p:nvCxnSpPr>
        <p:spPr>
          <a:xfrm flipH="1">
            <a:off x="3023255" y="2331805"/>
            <a:ext cx="2463145" cy="250177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BB81676-B333-4EB9-906F-3A44B70E6DAC}"/>
              </a:ext>
            </a:extLst>
          </p:cNvPr>
          <p:cNvSpPr/>
          <p:nvPr/>
        </p:nvSpPr>
        <p:spPr>
          <a:xfrm>
            <a:off x="5486400" y="2823626"/>
            <a:ext cx="914400" cy="22437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D3E92854-77F6-4C48-A02D-C9CC9B91F5F7}"/>
              </a:ext>
            </a:extLst>
          </p:cNvPr>
          <p:cNvCxnSpPr>
            <a:cxnSpLocks/>
            <a:stCxn id="17" idx="1"/>
          </p:cNvCxnSpPr>
          <p:nvPr/>
        </p:nvCxnSpPr>
        <p:spPr>
          <a:xfrm flipH="1">
            <a:off x="4954720" y="2935813"/>
            <a:ext cx="531680" cy="189776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F7B21EB-5D00-428D-95AB-7CDD01607D70}"/>
              </a:ext>
            </a:extLst>
          </p:cNvPr>
          <p:cNvSpPr/>
          <p:nvPr/>
        </p:nvSpPr>
        <p:spPr>
          <a:xfrm>
            <a:off x="5486400" y="2497028"/>
            <a:ext cx="914400" cy="2461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8A70646A-23FA-425C-BD89-28C1163BB011}"/>
              </a:ext>
            </a:extLst>
          </p:cNvPr>
          <p:cNvCxnSpPr>
            <a:cxnSpLocks/>
            <a:stCxn id="19" idx="1"/>
          </p:cNvCxnSpPr>
          <p:nvPr/>
        </p:nvCxnSpPr>
        <p:spPr>
          <a:xfrm flipH="1">
            <a:off x="3602016" y="2620114"/>
            <a:ext cx="1884384" cy="226093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CD25A58-E4B8-4939-9AF9-CE4F83051E9E}"/>
              </a:ext>
            </a:extLst>
          </p:cNvPr>
          <p:cNvSpPr/>
          <p:nvPr/>
        </p:nvSpPr>
        <p:spPr>
          <a:xfrm>
            <a:off x="5486400" y="3143138"/>
            <a:ext cx="914400" cy="20966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42DDC722-D646-4533-BC11-0E3F66F6C533}"/>
              </a:ext>
            </a:extLst>
          </p:cNvPr>
          <p:cNvCxnSpPr>
            <a:cxnSpLocks/>
            <a:stCxn id="21" idx="2"/>
          </p:cNvCxnSpPr>
          <p:nvPr/>
        </p:nvCxnSpPr>
        <p:spPr>
          <a:xfrm flipH="1">
            <a:off x="5865682" y="3352799"/>
            <a:ext cx="77918" cy="148078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3687D9A-B0EF-4BAD-81C2-EB0038A577AA}"/>
              </a:ext>
            </a:extLst>
          </p:cNvPr>
          <p:cNvSpPr txBox="1"/>
          <p:nvPr/>
        </p:nvSpPr>
        <p:spPr>
          <a:xfrm>
            <a:off x="4189282" y="3524139"/>
            <a:ext cx="4726118" cy="369332"/>
          </a:xfrm>
          <a:prstGeom prst="rect">
            <a:avLst/>
          </a:prstGeom>
          <a:noFill/>
        </p:spPr>
        <p:txBody>
          <a:bodyPr wrap="square" rtlCol="0">
            <a:spAutoFit/>
          </a:bodyPr>
          <a:lstStyle/>
          <a:p>
            <a:pPr algn="ctr"/>
            <a:r>
              <a:rPr lang="en-US" dirty="0"/>
              <a:t>Check the highest order terms first!</a:t>
            </a:r>
          </a:p>
        </p:txBody>
      </p:sp>
      <p:sp>
        <p:nvSpPr>
          <p:cNvPr id="24" name="TextBox 23">
            <a:extLst>
              <a:ext uri="{FF2B5EF4-FFF2-40B4-BE49-F238E27FC236}">
                <a16:creationId xmlns:a16="http://schemas.microsoft.com/office/drawing/2014/main" id="{DAA389EE-357A-4741-B69E-5EDC9DA67616}"/>
              </a:ext>
            </a:extLst>
          </p:cNvPr>
          <p:cNvSpPr txBox="1"/>
          <p:nvPr/>
        </p:nvSpPr>
        <p:spPr>
          <a:xfrm>
            <a:off x="4225971" y="3798905"/>
            <a:ext cx="4726118" cy="646331"/>
          </a:xfrm>
          <a:prstGeom prst="rect">
            <a:avLst/>
          </a:prstGeom>
          <a:noFill/>
        </p:spPr>
        <p:txBody>
          <a:bodyPr wrap="square" rtlCol="0">
            <a:spAutoFit/>
          </a:bodyPr>
          <a:lstStyle/>
          <a:p>
            <a:pPr algn="ctr"/>
            <a:r>
              <a:rPr lang="en-US" dirty="0"/>
              <a:t>Include all lower order terms that are included in a significant interaction!</a:t>
            </a:r>
          </a:p>
        </p:txBody>
      </p:sp>
      <p:sp>
        <p:nvSpPr>
          <p:cNvPr id="25" name="TextBox 24">
            <a:extLst>
              <a:ext uri="{FF2B5EF4-FFF2-40B4-BE49-F238E27FC236}">
                <a16:creationId xmlns:a16="http://schemas.microsoft.com/office/drawing/2014/main" id="{0FF5D3E5-42CA-462F-999E-4B508DFDE2FE}"/>
              </a:ext>
            </a:extLst>
          </p:cNvPr>
          <p:cNvSpPr txBox="1"/>
          <p:nvPr/>
        </p:nvSpPr>
        <p:spPr>
          <a:xfrm>
            <a:off x="457200" y="5840093"/>
            <a:ext cx="8227882" cy="400110"/>
          </a:xfrm>
          <a:prstGeom prst="rect">
            <a:avLst/>
          </a:prstGeom>
          <a:noFill/>
        </p:spPr>
        <p:txBody>
          <a:bodyPr wrap="square" rtlCol="0">
            <a:spAutoFit/>
          </a:bodyPr>
          <a:lstStyle/>
          <a:p>
            <a:pPr algn="ctr"/>
            <a:r>
              <a:rPr lang="en-US" sz="2000" b="1" dirty="0">
                <a:solidFill>
                  <a:srgbClr val="FF0000"/>
                </a:solidFill>
              </a:rPr>
              <a:t>For high income (</a:t>
            </a:r>
            <a:r>
              <a:rPr lang="en-US" sz="2000" b="1" dirty="0" err="1">
                <a:solidFill>
                  <a:srgbClr val="FF0000"/>
                </a:solidFill>
              </a:rPr>
              <a:t>Cash_C</a:t>
            </a:r>
            <a:r>
              <a:rPr lang="en-US" sz="2000" b="1" dirty="0">
                <a:solidFill>
                  <a:srgbClr val="FF0000"/>
                </a:solidFill>
              </a:rPr>
              <a:t> = 1), predicted Charity = 20.41 + 3.27 Importance</a:t>
            </a:r>
          </a:p>
        </p:txBody>
      </p:sp>
      <p:sp>
        <p:nvSpPr>
          <p:cNvPr id="26" name="TextBox 25">
            <a:extLst>
              <a:ext uri="{FF2B5EF4-FFF2-40B4-BE49-F238E27FC236}">
                <a16:creationId xmlns:a16="http://schemas.microsoft.com/office/drawing/2014/main" id="{12EB11CA-73C1-4A02-8555-81119507F691}"/>
              </a:ext>
            </a:extLst>
          </p:cNvPr>
          <p:cNvSpPr txBox="1"/>
          <p:nvPr/>
        </p:nvSpPr>
        <p:spPr>
          <a:xfrm>
            <a:off x="457200" y="5337250"/>
            <a:ext cx="8227882" cy="400110"/>
          </a:xfrm>
          <a:prstGeom prst="rect">
            <a:avLst/>
          </a:prstGeom>
          <a:noFill/>
        </p:spPr>
        <p:txBody>
          <a:bodyPr wrap="square" rtlCol="0">
            <a:spAutoFit/>
          </a:bodyPr>
          <a:lstStyle/>
          <a:p>
            <a:pPr algn="ctr"/>
            <a:r>
              <a:rPr lang="en-US" sz="2000" b="1" dirty="0">
                <a:solidFill>
                  <a:srgbClr val="0070C0"/>
                </a:solidFill>
              </a:rPr>
              <a:t>For low income (</a:t>
            </a:r>
            <a:r>
              <a:rPr lang="en-US" sz="2000" b="1" dirty="0" err="1">
                <a:solidFill>
                  <a:srgbClr val="0070C0"/>
                </a:solidFill>
              </a:rPr>
              <a:t>Cash_C</a:t>
            </a:r>
            <a:r>
              <a:rPr lang="en-US" sz="2000" b="1" dirty="0">
                <a:solidFill>
                  <a:srgbClr val="0070C0"/>
                </a:solidFill>
              </a:rPr>
              <a:t> = 0), predicted Charity = 48.10 - 0.88 Importance</a:t>
            </a:r>
          </a:p>
        </p:txBody>
      </p:sp>
    </p:spTree>
    <p:extLst>
      <p:ext uri="{BB962C8B-B14F-4D97-AF65-F5344CB8AC3E}">
        <p14:creationId xmlns:p14="http://schemas.microsoft.com/office/powerpoint/2010/main" val="54893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0"/>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8"/>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7"/>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22"/>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4" grpId="0" animBg="1"/>
      <p:bldP spid="15" grpId="0" animBg="1"/>
      <p:bldP spid="15" grpId="1" animBg="1"/>
      <p:bldP spid="17" grpId="0" animBg="1"/>
      <p:bldP spid="17" grpId="1" animBg="1"/>
      <p:bldP spid="19" grpId="0" animBg="1"/>
      <p:bldP spid="19" grpId="1" animBg="1"/>
      <p:bldP spid="21" grpId="0" animBg="1"/>
      <p:bldP spid="21" grpId="1" animBg="1"/>
      <p:bldP spid="23" grpId="0"/>
      <p:bldP spid="24" grpId="0"/>
      <p:bldP spid="25"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1147" y="220394"/>
            <a:ext cx="3939315" cy="6477000"/>
          </a:xfrm>
          <a:prstGeom prst="rect">
            <a:avLst/>
          </a:prstGeom>
        </p:spPr>
      </p:pic>
      <p:sp>
        <p:nvSpPr>
          <p:cNvPr id="2" name="Title 1"/>
          <p:cNvSpPr>
            <a:spLocks noGrp="1"/>
          </p:cNvSpPr>
          <p:nvPr>
            <p:ph type="title"/>
          </p:nvPr>
        </p:nvSpPr>
        <p:spPr>
          <a:xfrm>
            <a:off x="2971800" y="846406"/>
            <a:ext cx="5867400" cy="2658794"/>
          </a:xfrm>
        </p:spPr>
        <p:txBody>
          <a:bodyPr>
            <a:normAutofit fontScale="90000"/>
          </a:bodyPr>
          <a:lstStyle/>
          <a:p>
            <a:r>
              <a:rPr lang="en-US" dirty="0"/>
              <a:t>Charity, cash (dichotomous) and Perceived Importance:</a:t>
            </a:r>
            <a:br>
              <a:rPr lang="en-US" dirty="0"/>
            </a:br>
            <a:r>
              <a:rPr lang="en-US" dirty="0"/>
              <a:t>Recoded!</a:t>
            </a:r>
          </a:p>
        </p:txBody>
      </p:sp>
      <p:sp>
        <p:nvSpPr>
          <p:cNvPr id="5" name="Rectangle 4"/>
          <p:cNvSpPr/>
          <p:nvPr/>
        </p:nvSpPr>
        <p:spPr>
          <a:xfrm>
            <a:off x="3500511" y="381000"/>
            <a:ext cx="675262"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220338" y="685800"/>
            <a:ext cx="751462" cy="5867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08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Charity and Perceived Importance: Easier Read and Interpretation</a:t>
            </a:r>
          </a:p>
        </p:txBody>
      </p:sp>
      <p:sp>
        <p:nvSpPr>
          <p:cNvPr id="4" name="TextBox 3"/>
          <p:cNvSpPr txBox="1"/>
          <p:nvPr/>
        </p:nvSpPr>
        <p:spPr>
          <a:xfrm>
            <a:off x="395286" y="4660382"/>
            <a:ext cx="7224713" cy="369332"/>
          </a:xfrm>
          <a:prstGeom prst="rect">
            <a:avLst/>
          </a:prstGeom>
          <a:noFill/>
        </p:spPr>
        <p:txBody>
          <a:bodyPr wrap="square" rtlCol="0">
            <a:spAutoFit/>
          </a:bodyPr>
          <a:lstStyle/>
          <a:p>
            <a:r>
              <a:rPr lang="en-US" dirty="0"/>
              <a:t>Remember to Include All Terms that are included in an interaction!</a:t>
            </a:r>
          </a:p>
        </p:txBody>
      </p:sp>
      <p:sp>
        <p:nvSpPr>
          <p:cNvPr id="3" name="TextBox 2"/>
          <p:cNvSpPr txBox="1"/>
          <p:nvPr/>
        </p:nvSpPr>
        <p:spPr>
          <a:xfrm>
            <a:off x="457200" y="5799167"/>
            <a:ext cx="8458200" cy="400110"/>
          </a:xfrm>
          <a:prstGeom prst="rect">
            <a:avLst/>
          </a:prstGeom>
          <a:noFill/>
        </p:spPr>
        <p:txBody>
          <a:bodyPr wrap="square" rtlCol="0">
            <a:spAutoFit/>
          </a:bodyPr>
          <a:lstStyle/>
          <a:p>
            <a:pPr algn="ctr"/>
            <a:r>
              <a:rPr lang="en-US" sz="2000" b="1" dirty="0">
                <a:solidFill>
                  <a:srgbClr val="FF0000"/>
                </a:solidFill>
              </a:rPr>
              <a:t>Predicted (Charity | Wealth = Rich) = 20.41 + 3.27 Importance</a:t>
            </a:r>
          </a:p>
        </p:txBody>
      </p:sp>
      <p:sp>
        <p:nvSpPr>
          <p:cNvPr id="11" name="TextBox 10"/>
          <p:cNvSpPr txBox="1"/>
          <p:nvPr/>
        </p:nvSpPr>
        <p:spPr>
          <a:xfrm>
            <a:off x="457200" y="5235478"/>
            <a:ext cx="8686800" cy="400110"/>
          </a:xfrm>
          <a:prstGeom prst="rect">
            <a:avLst/>
          </a:prstGeom>
          <a:noFill/>
        </p:spPr>
        <p:txBody>
          <a:bodyPr wrap="square" rtlCol="0">
            <a:spAutoFit/>
          </a:bodyPr>
          <a:lstStyle/>
          <a:p>
            <a:pPr algn="ctr"/>
            <a:r>
              <a:rPr lang="en-US" sz="2000" b="1" dirty="0">
                <a:solidFill>
                  <a:srgbClr val="0070C0"/>
                </a:solidFill>
              </a:rPr>
              <a:t>Predicted (Charity |Wealth = Medium) = 48.09 -0.88 Importance</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5883" y="2160887"/>
            <a:ext cx="3852862" cy="1722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252" y="2160887"/>
            <a:ext cx="3866470" cy="1725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143" y="1551287"/>
            <a:ext cx="3214688" cy="611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9264" y="1537848"/>
            <a:ext cx="3154136" cy="623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2" name="TextBox 11"/>
              <p:cNvSpPr txBox="1"/>
              <p:nvPr/>
            </p:nvSpPr>
            <p:spPr>
              <a:xfrm>
                <a:off x="1291171" y="1246201"/>
                <a:ext cx="60444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m:t>
                      </m:r>
                      <m:r>
                        <a:rPr lang="en-US" b="0" i="1" smtClean="0">
                          <a:latin typeface="Cambria Math" panose="02040503050406030204" pitchFamily="18" charset="0"/>
                        </a:rPr>
                        <m:t> </m:t>
                      </m:r>
                      <m:r>
                        <a:rPr lang="en-US" b="0" i="1" smtClean="0">
                          <a:latin typeface="Cambria Math"/>
                        </a:rPr>
                        <m:t>𝐶h𝑎𝑟𝑖𝑡𝑦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𝐼𝑚𝑝</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3</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r>
                        <a:rPr lang="en-US" b="0" i="1" smtClean="0">
                          <a:latin typeface="Cambria Math" panose="02040503050406030204" pitchFamily="18" charset="0"/>
                        </a:rPr>
                        <m:t>∗</m:t>
                      </m:r>
                      <m:r>
                        <a:rPr lang="en-US" i="1">
                          <a:latin typeface="Cambria Math"/>
                        </a:rPr>
                        <m:t>𝐼𝑚𝑝</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291171" y="1246201"/>
                <a:ext cx="6044412" cy="369332"/>
              </a:xfrm>
              <a:prstGeom prst="rect">
                <a:avLst/>
              </a:prstGeom>
              <a:blipFill>
                <a:blip r:embed="rId6"/>
                <a:stretch>
                  <a:fillRect b="-1311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A5FCF04-3A93-492D-957F-F7094C1B569B}"/>
              </a:ext>
            </a:extLst>
          </p:cNvPr>
          <p:cNvSpPr txBox="1"/>
          <p:nvPr/>
        </p:nvSpPr>
        <p:spPr>
          <a:xfrm>
            <a:off x="443251" y="3902798"/>
            <a:ext cx="8025493" cy="646331"/>
          </a:xfrm>
          <a:prstGeom prst="rect">
            <a:avLst/>
          </a:prstGeom>
          <a:noFill/>
        </p:spPr>
        <p:txBody>
          <a:bodyPr wrap="square" rtlCol="0">
            <a:spAutoFit/>
          </a:bodyPr>
          <a:lstStyle/>
          <a:p>
            <a:r>
              <a:rPr lang="en-US" dirty="0"/>
              <a:t>Depending on which value is chosen as the reference (rich or medium), the betas will be different but the individual regression equations will be the same. (Try it!)</a:t>
            </a:r>
          </a:p>
        </p:txBody>
      </p:sp>
    </p:spTree>
    <p:extLst>
      <p:ext uri="{BB962C8B-B14F-4D97-AF65-F5344CB8AC3E}">
        <p14:creationId xmlns:p14="http://schemas.microsoft.com/office/powerpoint/2010/main" val="334952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Charity and Perceived Importance: Easier Read and Interpretation</a:t>
            </a:r>
          </a:p>
        </p:txBody>
      </p:sp>
      <p:sp>
        <p:nvSpPr>
          <p:cNvPr id="3" name="TextBox 2"/>
          <p:cNvSpPr txBox="1"/>
          <p:nvPr/>
        </p:nvSpPr>
        <p:spPr>
          <a:xfrm>
            <a:off x="2438320" y="4494170"/>
            <a:ext cx="4981222" cy="400110"/>
          </a:xfrm>
          <a:prstGeom prst="rect">
            <a:avLst/>
          </a:prstGeom>
          <a:noFill/>
        </p:spPr>
        <p:txBody>
          <a:bodyPr wrap="square" rtlCol="0">
            <a:spAutoFit/>
          </a:bodyPr>
          <a:lstStyle/>
          <a:p>
            <a:pPr algn="ctr"/>
            <a:r>
              <a:rPr lang="en-US" sz="2000" b="1" dirty="0">
                <a:solidFill>
                  <a:srgbClr val="FF0000"/>
                </a:solidFill>
              </a:rPr>
              <a:t>Predicted Charity = 20.41 + 3.27 Importance</a:t>
            </a:r>
          </a:p>
        </p:txBody>
      </p:sp>
      <p:sp>
        <p:nvSpPr>
          <p:cNvPr id="11" name="TextBox 10"/>
          <p:cNvSpPr txBox="1"/>
          <p:nvPr/>
        </p:nvSpPr>
        <p:spPr>
          <a:xfrm>
            <a:off x="2390262" y="4148038"/>
            <a:ext cx="5077339" cy="400110"/>
          </a:xfrm>
          <a:prstGeom prst="rect">
            <a:avLst/>
          </a:prstGeom>
          <a:noFill/>
        </p:spPr>
        <p:txBody>
          <a:bodyPr wrap="square" rtlCol="0">
            <a:spAutoFit/>
          </a:bodyPr>
          <a:lstStyle/>
          <a:p>
            <a:pPr algn="ctr"/>
            <a:r>
              <a:rPr lang="en-US" sz="2000" b="1" dirty="0">
                <a:solidFill>
                  <a:srgbClr val="0070C0"/>
                </a:solidFill>
              </a:rPr>
              <a:t>Predicted Charity = 48.10 - 0.88 Importance</a:t>
            </a:r>
          </a:p>
        </p:txBody>
      </p:sp>
      <p:sp>
        <p:nvSpPr>
          <p:cNvPr id="5" name="TextBox 4"/>
          <p:cNvSpPr txBox="1"/>
          <p:nvPr/>
        </p:nvSpPr>
        <p:spPr>
          <a:xfrm>
            <a:off x="304800" y="4769951"/>
            <a:ext cx="8305800" cy="646331"/>
          </a:xfrm>
          <a:prstGeom prst="rect">
            <a:avLst/>
          </a:prstGeom>
          <a:noFill/>
        </p:spPr>
        <p:txBody>
          <a:bodyPr wrap="square" rtlCol="0">
            <a:spAutoFit/>
          </a:bodyPr>
          <a:lstStyle/>
          <a:p>
            <a:r>
              <a:rPr lang="en-US" dirty="0"/>
              <a:t>A wealthy individual is predicted to donate on average </a:t>
            </a:r>
            <a:r>
              <a:rPr lang="en-US" b="1" dirty="0">
                <a:solidFill>
                  <a:srgbClr val="00B050"/>
                </a:solidFill>
              </a:rPr>
              <a:t>$27.69 less</a:t>
            </a:r>
            <a:r>
              <a:rPr lang="en-US" dirty="0"/>
              <a:t> than a person of medium wealth when the importance of the charity is negligible (p-value = </a:t>
            </a:r>
            <a:r>
              <a:rPr lang="en-US" b="1" dirty="0">
                <a:solidFill>
                  <a:srgbClr val="00B050"/>
                </a:solidFill>
              </a:rPr>
              <a:t>.0331</a:t>
            </a:r>
            <a:r>
              <a:rPr lang="en-US" dirty="0"/>
              <a:t>).    </a:t>
            </a:r>
          </a:p>
        </p:txBody>
      </p:sp>
      <p:pic>
        <p:nvPicPr>
          <p:cNvPr id="6" name="Picture 5"/>
          <p:cNvPicPr>
            <a:picLocks noChangeAspect="1"/>
          </p:cNvPicPr>
          <p:nvPr/>
        </p:nvPicPr>
        <p:blipFill>
          <a:blip r:embed="rId3"/>
          <a:stretch>
            <a:fillRect/>
          </a:stretch>
        </p:blipFill>
        <p:spPr>
          <a:xfrm>
            <a:off x="1954332" y="1981200"/>
            <a:ext cx="5235336" cy="1790147"/>
          </a:xfrm>
          <a:prstGeom prst="rect">
            <a:avLst/>
          </a:prstGeom>
        </p:spPr>
      </p:pic>
      <p:pic>
        <p:nvPicPr>
          <p:cNvPr id="7" name="Picture 6"/>
          <p:cNvPicPr>
            <a:picLocks noChangeAspect="1"/>
          </p:cNvPicPr>
          <p:nvPr/>
        </p:nvPicPr>
        <p:blipFill>
          <a:blip r:embed="rId4"/>
          <a:stretch>
            <a:fillRect/>
          </a:stretch>
        </p:blipFill>
        <p:spPr>
          <a:xfrm>
            <a:off x="2819400" y="1219200"/>
            <a:ext cx="3952668" cy="735380"/>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1524000" y="3810000"/>
                <a:ext cx="65548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𝑃𝑟𝑒𝑑𝑖𝑐𝑡𝑒𝑑</m:t>
                      </m:r>
                      <m:r>
                        <a:rPr lang="en-US" b="0" i="1" smtClean="0">
                          <a:latin typeface="Cambria Math" panose="02040503050406030204" pitchFamily="18" charset="0"/>
                        </a:rPr>
                        <m:t> </m:t>
                      </m:r>
                      <m:r>
                        <a:rPr lang="en-US" b="0" i="1" smtClean="0">
                          <a:latin typeface="Cambria Math"/>
                        </a:rPr>
                        <m:t>𝐶h𝑎𝑟𝑖𝑡𝑦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𝐼𝑚𝑝</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3</m:t>
                          </m:r>
                        </m:sub>
                      </m:sSub>
                      <m:r>
                        <a:rPr lang="en-US" b="0" i="1" smtClean="0">
                          <a:latin typeface="Cambria Math"/>
                        </a:rPr>
                        <m:t>𝐼𝑚𝑝</m:t>
                      </m:r>
                      <m:r>
                        <a:rPr lang="en-US" b="0" i="1" smtClean="0">
                          <a:latin typeface="Cambria Math"/>
                        </a:rPr>
                        <m:t>∗</m:t>
                      </m:r>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524000" y="3810000"/>
                <a:ext cx="6554871" cy="369332"/>
              </a:xfrm>
              <a:prstGeom prst="rect">
                <a:avLst/>
              </a:prstGeom>
              <a:blipFill>
                <a:blip r:embed="rId5"/>
                <a:stretch>
                  <a:fillRect b="-1147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EB07852-86B1-4F75-BD0C-67A9A9925227}"/>
              </a:ext>
            </a:extLst>
          </p:cNvPr>
          <p:cNvSpPr txBox="1"/>
          <p:nvPr/>
        </p:nvSpPr>
        <p:spPr>
          <a:xfrm>
            <a:off x="304800" y="1903274"/>
            <a:ext cx="1583371" cy="1754326"/>
          </a:xfrm>
          <a:prstGeom prst="rect">
            <a:avLst/>
          </a:prstGeom>
          <a:noFill/>
        </p:spPr>
        <p:txBody>
          <a:bodyPr wrap="square" rtlCol="0">
            <a:spAutoFit/>
          </a:bodyPr>
          <a:lstStyle/>
          <a:p>
            <a:r>
              <a:rPr lang="en-US" dirty="0"/>
              <a:t>Wealth is still a dichotomous variable. SAS will treat it like an indicator variable.</a:t>
            </a:r>
          </a:p>
        </p:txBody>
      </p:sp>
      <p:sp>
        <p:nvSpPr>
          <p:cNvPr id="12" name="Rectangle 11">
            <a:extLst>
              <a:ext uri="{FF2B5EF4-FFF2-40B4-BE49-F238E27FC236}">
                <a16:creationId xmlns:a16="http://schemas.microsoft.com/office/drawing/2014/main" id="{A5D6CF7A-5134-4ACF-B12A-D95E4C64889B}"/>
              </a:ext>
            </a:extLst>
          </p:cNvPr>
          <p:cNvSpPr/>
          <p:nvPr/>
        </p:nvSpPr>
        <p:spPr>
          <a:xfrm>
            <a:off x="5740182" y="3268612"/>
            <a:ext cx="1449486" cy="268249"/>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7DE1E00-5291-4973-BF89-001141EE7928}"/>
              </a:ext>
            </a:extLst>
          </p:cNvPr>
          <p:cNvSpPr/>
          <p:nvPr/>
        </p:nvSpPr>
        <p:spPr>
          <a:xfrm>
            <a:off x="5257800" y="3261561"/>
            <a:ext cx="430332" cy="268249"/>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A01C1E5-D8B7-4383-9848-C0DCC2C9AFB2}"/>
              </a:ext>
            </a:extLst>
          </p:cNvPr>
          <p:cNvSpPr txBox="1"/>
          <p:nvPr/>
        </p:nvSpPr>
        <p:spPr>
          <a:xfrm>
            <a:off x="304800" y="5407351"/>
            <a:ext cx="8305800" cy="1200329"/>
          </a:xfrm>
          <a:prstGeom prst="rect">
            <a:avLst/>
          </a:prstGeom>
          <a:noFill/>
        </p:spPr>
        <p:txBody>
          <a:bodyPr wrap="square" rtlCol="0">
            <a:spAutoFit/>
          </a:bodyPr>
          <a:lstStyle/>
          <a:p>
            <a:r>
              <a:rPr lang="en-US" dirty="0"/>
              <a:t>However, this is not practical.  The important inference is that for each unit of importance more a wealthy person feels the charity is, he or she will on average donate </a:t>
            </a:r>
            <a:r>
              <a:rPr lang="en-US" b="1" dirty="0">
                <a:solidFill>
                  <a:srgbClr val="7030A0"/>
                </a:solidFill>
              </a:rPr>
              <a:t>$4.14 more</a:t>
            </a:r>
            <a:r>
              <a:rPr lang="en-US" dirty="0"/>
              <a:t> than a person of medium wealth (p-value = 0</a:t>
            </a:r>
            <a:r>
              <a:rPr lang="en-US" b="1" dirty="0">
                <a:solidFill>
                  <a:srgbClr val="7030A0"/>
                </a:solidFill>
              </a:rPr>
              <a:t>.0019</a:t>
            </a:r>
            <a:r>
              <a:rPr lang="en-US" dirty="0"/>
              <a:t>).  A 95% confidence interval for this estimate is </a:t>
            </a:r>
            <a:r>
              <a:rPr lang="en-US" b="1" dirty="0">
                <a:solidFill>
                  <a:srgbClr val="00B0F0"/>
                </a:solidFill>
              </a:rPr>
              <a:t>($1.64, $6.66)</a:t>
            </a:r>
            <a:r>
              <a:rPr lang="en-US" dirty="0"/>
              <a:t>.   </a:t>
            </a:r>
          </a:p>
        </p:txBody>
      </p:sp>
      <p:sp>
        <p:nvSpPr>
          <p:cNvPr id="9" name="Rectangle 8">
            <a:extLst>
              <a:ext uri="{FF2B5EF4-FFF2-40B4-BE49-F238E27FC236}">
                <a16:creationId xmlns:a16="http://schemas.microsoft.com/office/drawing/2014/main" id="{3ABD92B6-B370-4B54-B519-85B22954B24E}"/>
              </a:ext>
            </a:extLst>
          </p:cNvPr>
          <p:cNvSpPr/>
          <p:nvPr/>
        </p:nvSpPr>
        <p:spPr>
          <a:xfrm>
            <a:off x="3124200" y="2819400"/>
            <a:ext cx="762000" cy="26683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D24AB3-3AE0-4C36-B98F-BA2BEDAABB08}"/>
              </a:ext>
            </a:extLst>
          </p:cNvPr>
          <p:cNvSpPr/>
          <p:nvPr/>
        </p:nvSpPr>
        <p:spPr>
          <a:xfrm>
            <a:off x="3124200" y="3267392"/>
            <a:ext cx="762000" cy="266839"/>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6" name="Rectangle 15">
            <a:extLst>
              <a:ext uri="{FF2B5EF4-FFF2-40B4-BE49-F238E27FC236}">
                <a16:creationId xmlns:a16="http://schemas.microsoft.com/office/drawing/2014/main" id="{71EA246B-647C-4627-B4A9-D60DB09B4FE0}"/>
              </a:ext>
            </a:extLst>
          </p:cNvPr>
          <p:cNvSpPr/>
          <p:nvPr/>
        </p:nvSpPr>
        <p:spPr>
          <a:xfrm>
            <a:off x="5284668" y="2819400"/>
            <a:ext cx="430332" cy="24753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AABF8AF7-CFD0-40A1-ABAA-C0D6A4D273D4}"/>
              </a:ext>
            </a:extLst>
          </p:cNvPr>
          <p:cNvCxnSpPr>
            <a:cxnSpLocks/>
            <a:stCxn id="9" idx="2"/>
          </p:cNvCxnSpPr>
          <p:nvPr/>
        </p:nvCxnSpPr>
        <p:spPr>
          <a:xfrm>
            <a:off x="3505200" y="3086239"/>
            <a:ext cx="2209800" cy="180804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FB83DB3-4AE9-49C1-AF06-8CA58E69C919}"/>
              </a:ext>
            </a:extLst>
          </p:cNvPr>
          <p:cNvCxnSpPr>
            <a:cxnSpLocks/>
            <a:stCxn id="16" idx="2"/>
          </p:cNvCxnSpPr>
          <p:nvPr/>
        </p:nvCxnSpPr>
        <p:spPr>
          <a:xfrm>
            <a:off x="5499834" y="3066931"/>
            <a:ext cx="1967767" cy="203846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E749BD6-3A9E-4F35-9C94-BF23BAEBE49A}"/>
              </a:ext>
            </a:extLst>
          </p:cNvPr>
          <p:cNvCxnSpPr>
            <a:cxnSpLocks/>
            <a:stCxn id="15" idx="2"/>
          </p:cNvCxnSpPr>
          <p:nvPr/>
        </p:nvCxnSpPr>
        <p:spPr>
          <a:xfrm flipH="1">
            <a:off x="762000" y="3534231"/>
            <a:ext cx="2743200" cy="2561769"/>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1A8BF17-032A-4A96-AB96-5A9FC2C2FF16}"/>
              </a:ext>
            </a:extLst>
          </p:cNvPr>
          <p:cNvCxnSpPr>
            <a:cxnSpLocks/>
            <a:stCxn id="13" idx="2"/>
          </p:cNvCxnSpPr>
          <p:nvPr/>
        </p:nvCxnSpPr>
        <p:spPr>
          <a:xfrm>
            <a:off x="5472966" y="3529810"/>
            <a:ext cx="357693" cy="2469509"/>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15D779C-DF7B-4B1B-B489-37854A5470F0}"/>
              </a:ext>
            </a:extLst>
          </p:cNvPr>
          <p:cNvCxnSpPr>
            <a:cxnSpLocks/>
            <a:stCxn id="12" idx="2"/>
          </p:cNvCxnSpPr>
          <p:nvPr/>
        </p:nvCxnSpPr>
        <p:spPr>
          <a:xfrm flipH="1">
            <a:off x="3571361" y="3536861"/>
            <a:ext cx="2893564" cy="2778117"/>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9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22"/>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5"/>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P spid="13" grpId="0" animBg="1"/>
      <p:bldP spid="14" grpId="0"/>
      <p:bldP spid="9" grpId="0" animBg="1"/>
      <p:bldP spid="15"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a:t>
            </a:r>
          </a:p>
        </p:txBody>
      </p:sp>
      <p:sp>
        <p:nvSpPr>
          <p:cNvPr id="3" name="Content Placeholder 2"/>
          <p:cNvSpPr>
            <a:spLocks noGrp="1"/>
          </p:cNvSpPr>
          <p:nvPr>
            <p:ph idx="1"/>
          </p:nvPr>
        </p:nvSpPr>
        <p:spPr/>
        <p:txBody>
          <a:bodyPr>
            <a:normAutofit/>
          </a:bodyPr>
          <a:lstStyle/>
          <a:p>
            <a:pPr marL="0" indent="0">
              <a:buNone/>
            </a:pPr>
            <a:r>
              <a:rPr lang="en-US" dirty="0"/>
              <a:t>The Exercise 8.26 data set contains the mass (in kilograms),  average basal metabolic rate (in kilojoules  per day),  and lifespan (in years) for 95 mammal species.  Is metabolic rate a useful predictor of lifespan after accounting for the effect of body mass? Describe the dependence of the distribution of lifespan on metabolic rate for species of similar body mass.</a:t>
            </a:r>
          </a:p>
        </p:txBody>
      </p:sp>
    </p:spTree>
    <p:extLst>
      <p:ext uri="{BB962C8B-B14F-4D97-AF65-F5344CB8AC3E}">
        <p14:creationId xmlns:p14="http://schemas.microsoft.com/office/powerpoint/2010/main" val="1132570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Step: Plot the Data</a:t>
            </a: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5114" y="1607375"/>
            <a:ext cx="2949286"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157" y="1371600"/>
            <a:ext cx="173355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794" y="1600446"/>
            <a:ext cx="2350196" cy="476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BCB0DD49-345A-49AA-9855-108177ECB2D5}"/>
              </a:ext>
            </a:extLst>
          </p:cNvPr>
          <p:cNvPicPr>
            <a:picLocks noChangeAspect="1"/>
          </p:cNvPicPr>
          <p:nvPr/>
        </p:nvPicPr>
        <p:blipFill>
          <a:blip r:embed="rId5"/>
          <a:stretch>
            <a:fillRect/>
          </a:stretch>
        </p:blipFill>
        <p:spPr>
          <a:xfrm>
            <a:off x="178361" y="2286000"/>
            <a:ext cx="4241239" cy="4197334"/>
          </a:xfrm>
          <a:prstGeom prst="rect">
            <a:avLst/>
          </a:prstGeom>
        </p:spPr>
      </p:pic>
      <p:pic>
        <p:nvPicPr>
          <p:cNvPr id="4" name="Picture 3">
            <a:extLst>
              <a:ext uri="{FF2B5EF4-FFF2-40B4-BE49-F238E27FC236}">
                <a16:creationId xmlns:a16="http://schemas.microsoft.com/office/drawing/2014/main" id="{271C7D36-7163-4399-8856-5E1C8EE36C27}"/>
              </a:ext>
            </a:extLst>
          </p:cNvPr>
          <p:cNvPicPr>
            <a:picLocks noChangeAspect="1"/>
          </p:cNvPicPr>
          <p:nvPr/>
        </p:nvPicPr>
        <p:blipFill>
          <a:blip r:embed="rId6"/>
          <a:stretch>
            <a:fillRect/>
          </a:stretch>
        </p:blipFill>
        <p:spPr>
          <a:xfrm>
            <a:off x="4450644" y="2262250"/>
            <a:ext cx="4273219" cy="4290950"/>
          </a:xfrm>
          <a:prstGeom prst="rect">
            <a:avLst/>
          </a:prstGeom>
        </p:spPr>
      </p:pic>
    </p:spTree>
    <p:extLst>
      <p:ext uri="{BB962C8B-B14F-4D97-AF65-F5344CB8AC3E}">
        <p14:creationId xmlns:p14="http://schemas.microsoft.com/office/powerpoint/2010/main" val="158462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Step: Construct </a:t>
            </a:r>
            <a:r>
              <a:rPr lang="en-US"/>
              <a:t>a Model</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4267200" y="3124200"/>
                <a:ext cx="489012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𝑝𝑟𝑒𝑑</m:t>
                      </m:r>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a:rPr>
                            <m:t>log</m:t>
                          </m:r>
                        </m:fName>
                        <m:e>
                          <m:d>
                            <m:dPr>
                              <m:ctrlPr>
                                <a:rPr lang="en-US" sz="1600" b="0" i="1" smtClean="0">
                                  <a:latin typeface="Cambria Math" panose="02040503050406030204" pitchFamily="18" charset="0"/>
                                </a:rPr>
                              </m:ctrlPr>
                            </m:dPr>
                            <m:e>
                              <m:r>
                                <a:rPr lang="en-US" sz="1600" b="0" i="1" smtClean="0">
                                  <a:latin typeface="Cambria Math"/>
                                </a:rPr>
                                <m:t>𝑙𝑖𝑓𝑒</m:t>
                              </m:r>
                            </m:e>
                          </m:d>
                          <m:r>
                            <a:rPr lang="en-US" sz="1600" b="0" i="1" smtClean="0">
                              <a:latin typeface="Cambria Math"/>
                            </a:rPr>
                            <m:t>= </m:t>
                          </m:r>
                          <m:sSub>
                            <m:sSubPr>
                              <m:ctrlPr>
                                <a:rPr lang="en-US" sz="1600" b="0" i="1" smtClean="0">
                                  <a:latin typeface="Cambria Math" panose="02040503050406030204" pitchFamily="18" charset="0"/>
                                </a:rPr>
                              </m:ctrlPr>
                            </m:sSubPr>
                            <m:e>
                              <m:r>
                                <a:rPr lang="en-US" sz="1600" i="1">
                                  <a:latin typeface="Cambria Math"/>
                                  <a:ea typeface="Cambria Math"/>
                                </a:rPr>
                                <m:t>𝛽</m:t>
                              </m:r>
                            </m:e>
                            <m:sub>
                              <m:r>
                                <a:rPr lang="en-US" sz="1600" b="0" i="1" smtClean="0">
                                  <a:latin typeface="Cambria Math"/>
                                </a:rPr>
                                <m:t>0</m:t>
                              </m:r>
                            </m:sub>
                          </m:sSub>
                          <m:r>
                            <a:rPr lang="en-US" sz="1600" b="0" i="1" smtClean="0">
                              <a:latin typeface="Cambria Math"/>
                            </a:rPr>
                            <m:t>+</m:t>
                          </m:r>
                          <m:sSub>
                            <m:sSubPr>
                              <m:ctrlPr>
                                <a:rPr lang="en-US" sz="1600" i="1">
                                  <a:latin typeface="Cambria Math" panose="02040503050406030204" pitchFamily="18" charset="0"/>
                                </a:rPr>
                              </m:ctrlPr>
                            </m:sSubPr>
                            <m:e>
                              <m:r>
                                <a:rPr lang="en-US" sz="1600" i="1">
                                  <a:latin typeface="Cambria Math"/>
                                  <a:ea typeface="Cambria Math"/>
                                </a:rPr>
                                <m:t>𝛽</m:t>
                              </m:r>
                            </m:e>
                            <m:sub>
                              <m:r>
                                <a:rPr lang="en-US" sz="1600" b="0" i="1" smtClean="0">
                                  <a:latin typeface="Cambria Math"/>
                                  <a:ea typeface="Cambria Math"/>
                                </a:rPr>
                                <m:t>1</m:t>
                              </m:r>
                            </m:sub>
                          </m:sSub>
                          <m:r>
                            <m:rPr>
                              <m:sty m:val="p"/>
                            </m:rPr>
                            <a:rPr lang="en-US" sz="1600" b="0" i="0" smtClean="0">
                              <a:latin typeface="Cambria Math"/>
                            </a:rPr>
                            <m:t>log</m:t>
                          </m:r>
                          <m:r>
                            <a:rPr lang="en-US" sz="1600" b="0" i="1" smtClean="0">
                              <a:latin typeface="Cambria Math"/>
                            </a:rPr>
                            <m:t>⁡(</m:t>
                          </m:r>
                          <m:r>
                            <a:rPr lang="en-US" sz="1600" b="0" i="1" smtClean="0">
                              <a:latin typeface="Cambria Math"/>
                            </a:rPr>
                            <m:t>𝑚𝑒𝑡𝑎𝑏</m:t>
                          </m:r>
                          <m:r>
                            <a:rPr lang="en-US" sz="1600" b="0" i="1" smtClean="0">
                              <a:latin typeface="Cambria Math"/>
                            </a:rPr>
                            <m:t>)+</m:t>
                          </m:r>
                          <m:sSub>
                            <m:sSubPr>
                              <m:ctrlPr>
                                <a:rPr lang="en-US" sz="1600" i="1">
                                  <a:latin typeface="Cambria Math" panose="02040503050406030204" pitchFamily="18" charset="0"/>
                                </a:rPr>
                              </m:ctrlPr>
                            </m:sSubPr>
                            <m:e>
                              <m:r>
                                <a:rPr lang="en-US" sz="1600" i="1">
                                  <a:latin typeface="Cambria Math"/>
                                  <a:ea typeface="Cambria Math"/>
                                </a:rPr>
                                <m:t>𝛽</m:t>
                              </m:r>
                            </m:e>
                            <m:sub>
                              <m:r>
                                <a:rPr lang="en-US" sz="1600" b="0" i="1" smtClean="0">
                                  <a:latin typeface="Cambria Math" panose="02040503050406030204" pitchFamily="18" charset="0"/>
                                  <a:ea typeface="Cambria Math"/>
                                </a:rPr>
                                <m:t>2</m:t>
                              </m:r>
                            </m:sub>
                          </m:sSub>
                          <m:r>
                            <m:rPr>
                              <m:sty m:val="p"/>
                            </m:rPr>
                            <a:rPr lang="en-US" sz="1600">
                              <a:latin typeface="Cambria Math"/>
                            </a:rPr>
                            <m:t>log</m:t>
                          </m:r>
                          <m:r>
                            <a:rPr lang="en-US" sz="1600" i="1">
                              <a:latin typeface="Cambria Math"/>
                            </a:rPr>
                            <m:t>⁡(</m:t>
                          </m:r>
                          <m:r>
                            <a:rPr lang="en-US" sz="1600" b="0" i="1" smtClean="0">
                              <a:latin typeface="Cambria Math"/>
                            </a:rPr>
                            <m:t>𝑚𝑎𝑠𝑠</m:t>
                          </m:r>
                          <m:r>
                            <a:rPr lang="en-US" sz="1600" i="1">
                              <a:latin typeface="Cambria Math"/>
                            </a:rPr>
                            <m:t>)</m:t>
                          </m:r>
                        </m:e>
                      </m:func>
                    </m:oMath>
                  </m:oMathPara>
                </a14:m>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4267200" y="3124200"/>
                <a:ext cx="4890121" cy="338554"/>
              </a:xfrm>
              <a:prstGeom prst="rect">
                <a:avLst/>
              </a:prstGeom>
              <a:blipFill>
                <a:blip r:embed="rId3"/>
                <a:stretch>
                  <a:fillRect b="-9091"/>
                </a:stretch>
              </a:blipFill>
            </p:spPr>
            <p:txBody>
              <a:bodyPr/>
              <a:lstStyle/>
              <a:p>
                <a:r>
                  <a:rPr lang="en-US">
                    <a:noFill/>
                  </a:rPr>
                  <a:t> </a:t>
                </a:r>
              </a:p>
            </p:txBody>
          </p:sp>
        </mc:Fallback>
      </mc:AlternateContent>
      <p:sp>
        <p:nvSpPr>
          <p:cNvPr id="6" name="TextBox 5"/>
          <p:cNvSpPr txBox="1"/>
          <p:nvPr/>
        </p:nvSpPr>
        <p:spPr>
          <a:xfrm>
            <a:off x="4800600" y="3962400"/>
            <a:ext cx="3581400" cy="1200329"/>
          </a:xfrm>
          <a:prstGeom prst="rect">
            <a:avLst/>
          </a:prstGeom>
          <a:noFill/>
        </p:spPr>
        <p:txBody>
          <a:bodyPr wrap="square" rtlCol="0">
            <a:spAutoFit/>
          </a:bodyPr>
          <a:lstStyle/>
          <a:p>
            <a:pPr algn="ctr"/>
            <a:r>
              <a:rPr lang="en-US" dirty="0"/>
              <a:t>No interaction term right now as we are simply putting mass in the model in order to adjust for its effects.  </a:t>
            </a:r>
          </a:p>
        </p:txBody>
      </p:sp>
      <p:sp>
        <p:nvSpPr>
          <p:cNvPr id="3" name="Rectangle 2">
            <a:extLst>
              <a:ext uri="{FF2B5EF4-FFF2-40B4-BE49-F238E27FC236}">
                <a16:creationId xmlns:a16="http://schemas.microsoft.com/office/drawing/2014/main" id="{5AAE9EFF-EA73-404B-BECC-7975715CDCB2}"/>
              </a:ext>
            </a:extLst>
          </p:cNvPr>
          <p:cNvSpPr/>
          <p:nvPr/>
        </p:nvSpPr>
        <p:spPr>
          <a:xfrm>
            <a:off x="493888" y="1147842"/>
            <a:ext cx="7888111" cy="923330"/>
          </a:xfrm>
          <a:prstGeom prst="rect">
            <a:avLst/>
          </a:prstGeom>
        </p:spPr>
        <p:txBody>
          <a:bodyPr wrap="square">
            <a:spAutoFit/>
          </a:bodyPr>
          <a:lstStyle/>
          <a:p>
            <a:r>
              <a:rPr lang="en-US" dirty="0"/>
              <a:t>Is metabolic rate a useful predictor of lifespan after accounting for the effect of body mass? Describe the dependence of the distribution of lifespan on metabolic rate for species of similar body mass.</a:t>
            </a:r>
          </a:p>
        </p:txBody>
      </p:sp>
      <p:pic>
        <p:nvPicPr>
          <p:cNvPr id="7" name="Picture 6">
            <a:extLst>
              <a:ext uri="{FF2B5EF4-FFF2-40B4-BE49-F238E27FC236}">
                <a16:creationId xmlns:a16="http://schemas.microsoft.com/office/drawing/2014/main" id="{02A7C95B-71B1-439A-87FB-A516F736120A}"/>
              </a:ext>
            </a:extLst>
          </p:cNvPr>
          <p:cNvPicPr>
            <a:picLocks noChangeAspect="1"/>
          </p:cNvPicPr>
          <p:nvPr/>
        </p:nvPicPr>
        <p:blipFill>
          <a:blip r:embed="rId4"/>
          <a:stretch>
            <a:fillRect/>
          </a:stretch>
        </p:blipFill>
        <p:spPr>
          <a:xfrm>
            <a:off x="47604" y="2292412"/>
            <a:ext cx="4273219" cy="4290950"/>
          </a:xfrm>
          <a:prstGeom prst="rect">
            <a:avLst/>
          </a:prstGeom>
        </p:spPr>
      </p:pic>
    </p:spTree>
    <p:extLst>
      <p:ext uri="{BB962C8B-B14F-4D97-AF65-F5344CB8AC3E}">
        <p14:creationId xmlns:p14="http://schemas.microsoft.com/office/powerpoint/2010/main" val="282954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F1FC546-3ACE-477F-8B36-AAF512FE36B3}"/>
              </a:ext>
            </a:extLst>
          </p:cNvPr>
          <p:cNvPicPr>
            <a:picLocks noChangeAspect="1"/>
          </p:cNvPicPr>
          <p:nvPr/>
        </p:nvPicPr>
        <p:blipFill>
          <a:blip r:embed="rId2"/>
          <a:stretch>
            <a:fillRect/>
          </a:stretch>
        </p:blipFill>
        <p:spPr>
          <a:xfrm>
            <a:off x="918101" y="4063439"/>
            <a:ext cx="6357937" cy="1964844"/>
          </a:xfrm>
          <a:prstGeom prst="rect">
            <a:avLst/>
          </a:prstGeom>
        </p:spPr>
      </p:pic>
      <p:sp>
        <p:nvSpPr>
          <p:cNvPr id="2" name="Title 1"/>
          <p:cNvSpPr>
            <a:spLocks noGrp="1"/>
          </p:cNvSpPr>
          <p:nvPr>
            <p:ph type="title"/>
          </p:nvPr>
        </p:nvSpPr>
        <p:spPr/>
        <p:txBody>
          <a:bodyPr/>
          <a:lstStyle/>
          <a:p>
            <a:r>
              <a:rPr lang="en-US" dirty="0"/>
              <a:t>Third Step: Fit the Model</a:t>
            </a:r>
          </a:p>
        </p:txBody>
      </p:sp>
      <mc:AlternateContent xmlns:mc="http://schemas.openxmlformats.org/markup-compatibility/2006" xmlns:a14="http://schemas.microsoft.com/office/drawing/2010/main">
        <mc:Choice Requires="a14">
          <p:sp>
            <p:nvSpPr>
              <p:cNvPr id="6" name="TextBox 5"/>
              <p:cNvSpPr txBox="1"/>
              <p:nvPr/>
            </p:nvSpPr>
            <p:spPr>
              <a:xfrm>
                <a:off x="918101" y="1939051"/>
                <a:ext cx="7039684" cy="461665"/>
              </a:xfrm>
              <a:prstGeom prst="rect">
                <a:avLst/>
              </a:prstGeom>
              <a:noFill/>
            </p:spPr>
            <p:txBody>
              <a:bodyPr wrap="none" rtlCol="0">
                <a:spAutoFit/>
              </a:bodyPr>
              <a:lstStyle/>
              <a:p>
                <a:r>
                  <a:rPr lang="en-US" sz="2400" b="0" dirty="0" err="1"/>
                  <a:t>Pred</a:t>
                </a:r>
                <a:r>
                  <a:rPr lang="en-US" sz="2400" b="0" dirty="0"/>
                  <a:t> </a:t>
                </a: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a:rPr>
                          <m:t>log</m:t>
                        </m:r>
                      </m:fName>
                      <m:e>
                        <m:d>
                          <m:dPr>
                            <m:ctrlPr>
                              <a:rPr lang="en-US" sz="2400" b="0" i="1" smtClean="0">
                                <a:latin typeface="Cambria Math" panose="02040503050406030204" pitchFamily="18" charset="0"/>
                              </a:rPr>
                            </m:ctrlPr>
                          </m:dPr>
                          <m:e>
                            <m:r>
                              <a:rPr lang="en-US" sz="2400" b="0" i="1" smtClean="0">
                                <a:latin typeface="Cambria Math"/>
                              </a:rPr>
                              <m:t>𝑙𝑖𝑓𝑒</m:t>
                            </m:r>
                          </m:e>
                        </m:d>
                        <m:r>
                          <a:rPr lang="en-US" sz="2400" b="0" i="1" smtClean="0">
                            <a:latin typeface="Cambria Math"/>
                          </a:rPr>
                          <m:t>= </m:t>
                        </m:r>
                        <m:sSub>
                          <m:sSubPr>
                            <m:ctrlPr>
                              <a:rPr lang="en-US" sz="2400" b="0" i="1" smtClean="0">
                                <a:latin typeface="Cambria Math" panose="02040503050406030204" pitchFamily="18" charset="0"/>
                              </a:rPr>
                            </m:ctrlPr>
                          </m:sSubPr>
                          <m:e>
                            <m:r>
                              <a:rPr lang="en-US" sz="2400" i="1">
                                <a:latin typeface="Cambria Math"/>
                                <a:ea typeface="Cambria Math"/>
                              </a:rPr>
                              <m:t>𝛽</m:t>
                            </m:r>
                          </m:e>
                          <m:sub>
                            <m:r>
                              <a:rPr lang="en-US" sz="2400" b="0" i="1" smtClean="0">
                                <a:latin typeface="Cambria Math"/>
                              </a:rPr>
                              <m:t>0</m:t>
                            </m:r>
                          </m:sub>
                        </m:sSub>
                        <m:r>
                          <a:rPr lang="en-US" sz="2400" b="0" i="1" smtClean="0">
                            <a:latin typeface="Cambria Math"/>
                          </a:rPr>
                          <m:t>+</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b="0" i="1" smtClean="0">
                                <a:latin typeface="Cambria Math"/>
                                <a:ea typeface="Cambria Math"/>
                              </a:rPr>
                              <m:t>1</m:t>
                            </m:r>
                          </m:sub>
                        </m:sSub>
                        <m:r>
                          <m:rPr>
                            <m:sty m:val="p"/>
                          </m:rPr>
                          <a:rPr lang="en-US" sz="2400" b="0" i="0" smtClean="0">
                            <a:latin typeface="Cambria Math"/>
                          </a:rPr>
                          <m:t>log</m:t>
                        </m:r>
                        <m:r>
                          <a:rPr lang="en-US" sz="2400" b="0" i="1" smtClean="0">
                            <a:latin typeface="Cambria Math"/>
                          </a:rPr>
                          <m:t>⁡(</m:t>
                        </m:r>
                        <m:r>
                          <a:rPr lang="en-US" sz="2400" b="0" i="1" smtClean="0">
                            <a:latin typeface="Cambria Math"/>
                          </a:rPr>
                          <m:t>𝑚𝑒𝑡𝑎𝑏</m:t>
                        </m:r>
                        <m:r>
                          <a:rPr lang="en-US" sz="2400" b="0" i="1" smtClean="0">
                            <a:latin typeface="Cambria Math"/>
                          </a:rPr>
                          <m:t>)+</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b="0" i="1" smtClean="0">
                                <a:latin typeface="Cambria Math" panose="02040503050406030204" pitchFamily="18" charset="0"/>
                                <a:ea typeface="Cambria Math"/>
                              </a:rPr>
                              <m:t>2</m:t>
                            </m:r>
                          </m:sub>
                        </m:sSub>
                        <m:r>
                          <m:rPr>
                            <m:sty m:val="p"/>
                          </m:rPr>
                          <a:rPr lang="en-US" sz="2400">
                            <a:latin typeface="Cambria Math"/>
                          </a:rPr>
                          <m:t>log</m:t>
                        </m:r>
                        <m:r>
                          <a:rPr lang="en-US" sz="2400" i="1">
                            <a:latin typeface="Cambria Math"/>
                          </a:rPr>
                          <m:t>⁡(</m:t>
                        </m:r>
                        <m:r>
                          <a:rPr lang="en-US" sz="2400" b="0" i="1" smtClean="0">
                            <a:latin typeface="Cambria Math"/>
                          </a:rPr>
                          <m:t>𝑚𝑎𝑠𝑠</m:t>
                        </m:r>
                        <m:r>
                          <a:rPr lang="en-US" sz="2400" i="1">
                            <a:latin typeface="Cambria Math"/>
                          </a:rPr>
                          <m:t>)</m:t>
                        </m:r>
                      </m:e>
                    </m:func>
                  </m:oMath>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918101" y="1939051"/>
                <a:ext cx="7039684" cy="461665"/>
              </a:xfrm>
              <a:prstGeom prst="rect">
                <a:avLst/>
              </a:prstGeom>
              <a:blipFill>
                <a:blip r:embed="rId3"/>
                <a:stretch>
                  <a:fillRect l="-1386" t="-10526" b="-28947"/>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255E9842-04BD-4927-9E9C-DFEBE604C001}"/>
              </a:ext>
            </a:extLst>
          </p:cNvPr>
          <p:cNvSpPr/>
          <p:nvPr/>
        </p:nvSpPr>
        <p:spPr>
          <a:xfrm>
            <a:off x="493888" y="1147842"/>
            <a:ext cx="7888111" cy="923330"/>
          </a:xfrm>
          <a:prstGeom prst="rect">
            <a:avLst/>
          </a:prstGeom>
        </p:spPr>
        <p:txBody>
          <a:bodyPr wrap="square">
            <a:spAutoFit/>
          </a:bodyPr>
          <a:lstStyle/>
          <a:p>
            <a:r>
              <a:rPr lang="en-US" dirty="0"/>
              <a:t>Is metabolic rate a useful predictor of lifespan after accounting for the effect of body mass? Describe the dependence of the distribution of lifespan on metabolic rate for species of similar body mass.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062250-8130-4D23-883E-23784EAA826B}"/>
                  </a:ext>
                </a:extLst>
              </p:cNvPr>
              <p:cNvSpPr txBox="1"/>
              <p:nvPr/>
            </p:nvSpPr>
            <p:spPr>
              <a:xfrm>
                <a:off x="326849" y="2332897"/>
                <a:ext cx="822218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Pred</m:t>
                          </m:r>
                          <m:r>
                            <a:rPr lang="en-US" sz="2400" b="0" i="0" smtClean="0">
                              <a:latin typeface="Cambria Math" panose="02040503050406030204" pitchFamily="18" charset="0"/>
                            </a:rPr>
                            <m:t> </m:t>
                          </m:r>
                          <m:r>
                            <m:rPr>
                              <m:sty m:val="p"/>
                            </m:rPr>
                            <a:rPr lang="en-US" sz="2400" b="0" i="0" smtClean="0">
                              <a:latin typeface="Cambria Math"/>
                            </a:rPr>
                            <m:t>log</m:t>
                          </m:r>
                        </m:fName>
                        <m:e>
                          <m:d>
                            <m:dPr>
                              <m:ctrlPr>
                                <a:rPr lang="en-US" sz="2400" b="0" i="1" smtClean="0">
                                  <a:latin typeface="Cambria Math" panose="02040503050406030204" pitchFamily="18" charset="0"/>
                                </a:rPr>
                              </m:ctrlPr>
                            </m:dPr>
                            <m:e>
                              <m:r>
                                <a:rPr lang="en-US" sz="2400" b="0" i="1" smtClean="0">
                                  <a:latin typeface="Cambria Math"/>
                                </a:rPr>
                                <m:t>𝑙𝑖𝑓𝑒</m:t>
                              </m:r>
                            </m:e>
                          </m:d>
                          <m:r>
                            <a:rPr lang="en-US" sz="2400" b="0" i="1" smtClean="0">
                              <a:latin typeface="Cambria Math"/>
                            </a:rPr>
                            <m:t>=</m:t>
                          </m:r>
                          <m:r>
                            <a:rPr lang="en-US" sz="2400" b="0" i="1" smtClean="0">
                              <a:latin typeface="Cambria Math" panose="02040503050406030204" pitchFamily="18" charset="0"/>
                            </a:rPr>
                            <m:t>3.72−0.</m:t>
                          </m:r>
                          <m:r>
                            <a:rPr lang="en-US" sz="2400" b="0" i="0" smtClean="0">
                              <a:latin typeface="Cambria Math" panose="02040503050406030204" pitchFamily="18" charset="0"/>
                            </a:rPr>
                            <m:t>316</m:t>
                          </m:r>
                          <m:r>
                            <m:rPr>
                              <m:sty m:val="p"/>
                            </m:rPr>
                            <a:rPr lang="en-US" sz="2400" b="0" i="0" smtClean="0">
                              <a:latin typeface="Cambria Math"/>
                            </a:rPr>
                            <m:t>log</m:t>
                          </m:r>
                          <m:r>
                            <a:rPr lang="en-US" sz="2400" b="0" i="1" smtClean="0">
                              <a:latin typeface="Cambria Math"/>
                            </a:rPr>
                            <m:t>⁡(</m:t>
                          </m:r>
                          <m:r>
                            <a:rPr lang="en-US" sz="2400" b="0" i="1" smtClean="0">
                              <a:latin typeface="Cambria Math"/>
                            </a:rPr>
                            <m:t>𝑚𝑒𝑡𝑎𝑏</m:t>
                          </m:r>
                          <m:r>
                            <a:rPr lang="en-US" sz="2400" b="0" i="1" smtClean="0">
                              <a:latin typeface="Cambria Math"/>
                            </a:rPr>
                            <m:t>)+0.</m:t>
                          </m:r>
                          <m:r>
                            <a:rPr lang="en-US" sz="2400" b="0" i="0" smtClean="0">
                              <a:latin typeface="Cambria Math" panose="02040503050406030204" pitchFamily="18" charset="0"/>
                            </a:rPr>
                            <m:t>535</m:t>
                          </m:r>
                          <m:r>
                            <m:rPr>
                              <m:sty m:val="p"/>
                            </m:rPr>
                            <a:rPr lang="en-US" sz="2400">
                              <a:latin typeface="Cambria Math"/>
                            </a:rPr>
                            <m:t>log</m:t>
                          </m:r>
                          <m:r>
                            <a:rPr lang="en-US" sz="2400" i="1">
                              <a:latin typeface="Cambria Math"/>
                            </a:rPr>
                            <m:t>⁡(</m:t>
                          </m:r>
                          <m:r>
                            <a:rPr lang="en-US" sz="2400" b="0" i="1" smtClean="0">
                              <a:latin typeface="Cambria Math"/>
                            </a:rPr>
                            <m:t>𝑚𝑎𝑠𝑠</m:t>
                          </m:r>
                          <m:r>
                            <a:rPr lang="en-US" sz="2400" i="1">
                              <a:latin typeface="Cambria Math"/>
                            </a:rPr>
                            <m:t>)</m:t>
                          </m:r>
                        </m:e>
                      </m:func>
                    </m:oMath>
                  </m:oMathPara>
                </a14:m>
                <a:endParaRPr lang="en-US" sz="2400" dirty="0"/>
              </a:p>
            </p:txBody>
          </p:sp>
        </mc:Choice>
        <mc:Fallback xmlns="">
          <p:sp>
            <p:nvSpPr>
              <p:cNvPr id="7" name="TextBox 6">
                <a:extLst>
                  <a:ext uri="{FF2B5EF4-FFF2-40B4-BE49-F238E27FC236}">
                    <a16:creationId xmlns:a16="http://schemas.microsoft.com/office/drawing/2014/main" id="{64062250-8130-4D23-883E-23784EAA826B}"/>
                  </a:ext>
                </a:extLst>
              </p:cNvPr>
              <p:cNvSpPr txBox="1">
                <a:spLocks noRot="1" noChangeAspect="1" noMove="1" noResize="1" noEditPoints="1" noAdjustHandles="1" noChangeArrowheads="1" noChangeShapeType="1" noTextEdit="1"/>
              </p:cNvSpPr>
              <p:nvPr/>
            </p:nvSpPr>
            <p:spPr>
              <a:xfrm>
                <a:off x="326849" y="2332897"/>
                <a:ext cx="8222187" cy="461665"/>
              </a:xfrm>
              <a:prstGeom prst="rect">
                <a:avLst/>
              </a:prstGeom>
              <a:blipFill>
                <a:blip r:embed="rId4"/>
                <a:stretch>
                  <a:fillRect b="-18667"/>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2E7FAA68-63E0-4FFB-A0D6-2B9663A09B92}"/>
              </a:ext>
            </a:extLst>
          </p:cNvPr>
          <p:cNvSpPr/>
          <p:nvPr/>
        </p:nvSpPr>
        <p:spPr>
          <a:xfrm>
            <a:off x="6378663" y="5184986"/>
            <a:ext cx="914400" cy="381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577B4A-D245-412F-80B3-D7A03158BD2F}"/>
              </a:ext>
            </a:extLst>
          </p:cNvPr>
          <p:cNvSpPr/>
          <p:nvPr/>
        </p:nvSpPr>
        <p:spPr>
          <a:xfrm>
            <a:off x="6378663" y="5638800"/>
            <a:ext cx="914400" cy="381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D4C262F-3BCA-437F-82E1-477933933D0D}"/>
              </a:ext>
            </a:extLst>
          </p:cNvPr>
          <p:cNvSpPr txBox="1"/>
          <p:nvPr/>
        </p:nvSpPr>
        <p:spPr>
          <a:xfrm>
            <a:off x="7560825" y="4424690"/>
            <a:ext cx="1430775" cy="1754326"/>
          </a:xfrm>
          <a:prstGeom prst="rect">
            <a:avLst/>
          </a:prstGeom>
          <a:noFill/>
        </p:spPr>
        <p:txBody>
          <a:bodyPr wrap="square" rtlCol="0">
            <a:spAutoFit/>
          </a:bodyPr>
          <a:lstStyle/>
          <a:p>
            <a:r>
              <a:rPr lang="en-US" dirty="0"/>
              <a:t>Both terms are significant so we leave both terms in the model.</a:t>
            </a:r>
          </a:p>
        </p:txBody>
      </p:sp>
      <p:pic>
        <p:nvPicPr>
          <p:cNvPr id="9" name="Picture 8">
            <a:extLst>
              <a:ext uri="{FF2B5EF4-FFF2-40B4-BE49-F238E27FC236}">
                <a16:creationId xmlns:a16="http://schemas.microsoft.com/office/drawing/2014/main" id="{934EE52A-088A-46D4-AA99-408ED942019D}"/>
              </a:ext>
            </a:extLst>
          </p:cNvPr>
          <p:cNvPicPr>
            <a:picLocks noChangeAspect="1"/>
          </p:cNvPicPr>
          <p:nvPr/>
        </p:nvPicPr>
        <p:blipFill>
          <a:blip r:embed="rId5"/>
          <a:stretch>
            <a:fillRect/>
          </a:stretch>
        </p:blipFill>
        <p:spPr>
          <a:xfrm>
            <a:off x="1009631" y="2895250"/>
            <a:ext cx="4533900" cy="714375"/>
          </a:xfrm>
          <a:prstGeom prst="rect">
            <a:avLst/>
          </a:prstGeom>
        </p:spPr>
      </p:pic>
    </p:spTree>
    <p:extLst>
      <p:ext uri="{BB962C8B-B14F-4D97-AF65-F5344CB8AC3E}">
        <p14:creationId xmlns:p14="http://schemas.microsoft.com/office/powerpoint/2010/main" val="384217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8" grpId="0" animBg="1"/>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a:t>Fourth Step: Check the Assumptions</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818620"/>
            <a:ext cx="3048000"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875339"/>
            <a:ext cx="1640824" cy="3052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524000" y="4870776"/>
            <a:ext cx="7010400" cy="584775"/>
          </a:xfrm>
          <a:prstGeom prst="rect">
            <a:avLst/>
          </a:prstGeom>
          <a:noFill/>
        </p:spPr>
        <p:txBody>
          <a:bodyPr wrap="square" rtlCol="0">
            <a:spAutoFit/>
          </a:bodyPr>
          <a:lstStyle/>
          <a:p>
            <a:r>
              <a:rPr lang="en-US" sz="1600" dirty="0"/>
              <a:t>Judging from scatter plot, q-q plot, and histogram of residuals, there is some right skew but not strong enough evidence against normality. </a:t>
            </a:r>
          </a:p>
        </p:txBody>
      </p:sp>
      <p:sp>
        <p:nvSpPr>
          <p:cNvPr id="8" name="TextBox 7"/>
          <p:cNvSpPr txBox="1"/>
          <p:nvPr/>
        </p:nvSpPr>
        <p:spPr>
          <a:xfrm>
            <a:off x="1524000" y="5420662"/>
            <a:ext cx="7467600" cy="584775"/>
          </a:xfrm>
          <a:prstGeom prst="rect">
            <a:avLst/>
          </a:prstGeom>
          <a:noFill/>
        </p:spPr>
        <p:txBody>
          <a:bodyPr wrap="square" rtlCol="0">
            <a:spAutoFit/>
          </a:bodyPr>
          <a:lstStyle/>
          <a:p>
            <a:r>
              <a:rPr lang="en-US" sz="1600" dirty="0"/>
              <a:t>It is tough to check linearity in multiple dimensions, although checking pairwise scatter plots indicates a strong linear trend between each log(Exp. Var.) and log(life).</a:t>
            </a: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298" y="2014845"/>
            <a:ext cx="2696807" cy="2713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1524000" y="5943600"/>
            <a:ext cx="7010400" cy="338554"/>
          </a:xfrm>
          <a:prstGeom prst="rect">
            <a:avLst/>
          </a:prstGeom>
          <a:noFill/>
        </p:spPr>
        <p:txBody>
          <a:bodyPr wrap="square" rtlCol="0">
            <a:spAutoFit/>
          </a:bodyPr>
          <a:lstStyle/>
          <a:p>
            <a:r>
              <a:rPr lang="en-US" sz="1600" dirty="0"/>
              <a:t>There is little evidence from the scatter plots of heteroscedasticity.  </a:t>
            </a:r>
          </a:p>
        </p:txBody>
      </p:sp>
      <p:sp>
        <p:nvSpPr>
          <p:cNvPr id="11" name="TextBox 10"/>
          <p:cNvSpPr txBox="1"/>
          <p:nvPr/>
        </p:nvSpPr>
        <p:spPr>
          <a:xfrm>
            <a:off x="1524000" y="6293713"/>
            <a:ext cx="7010400" cy="338554"/>
          </a:xfrm>
          <a:prstGeom prst="rect">
            <a:avLst/>
          </a:prstGeom>
          <a:noFill/>
        </p:spPr>
        <p:txBody>
          <a:bodyPr wrap="square" rtlCol="0">
            <a:spAutoFit/>
          </a:bodyPr>
          <a:lstStyle/>
          <a:p>
            <a:r>
              <a:rPr lang="en-US" sz="1600" dirty="0"/>
              <a:t>We will assume the observations are independent. </a:t>
            </a:r>
          </a:p>
        </p:txBody>
      </p:sp>
      <p:sp>
        <p:nvSpPr>
          <p:cNvPr id="12" name="TextBox 11">
            <a:extLst>
              <a:ext uri="{FF2B5EF4-FFF2-40B4-BE49-F238E27FC236}">
                <a16:creationId xmlns:a16="http://schemas.microsoft.com/office/drawing/2014/main" id="{399202E3-F0A7-4DD1-9946-8D22D0458C20}"/>
              </a:ext>
            </a:extLst>
          </p:cNvPr>
          <p:cNvSpPr txBox="1"/>
          <p:nvPr/>
        </p:nvSpPr>
        <p:spPr>
          <a:xfrm>
            <a:off x="0" y="4888468"/>
            <a:ext cx="1336322" cy="369332"/>
          </a:xfrm>
          <a:prstGeom prst="rect">
            <a:avLst/>
          </a:prstGeom>
          <a:noFill/>
        </p:spPr>
        <p:txBody>
          <a:bodyPr wrap="square" rtlCol="0">
            <a:spAutoFit/>
          </a:bodyPr>
          <a:lstStyle/>
          <a:p>
            <a:r>
              <a:rPr lang="en-US" b="1" dirty="0"/>
              <a:t>Normality</a:t>
            </a:r>
            <a:r>
              <a:rPr lang="en-US" dirty="0"/>
              <a:t>:</a:t>
            </a:r>
          </a:p>
        </p:txBody>
      </p:sp>
      <p:sp>
        <p:nvSpPr>
          <p:cNvPr id="13" name="TextBox 12">
            <a:extLst>
              <a:ext uri="{FF2B5EF4-FFF2-40B4-BE49-F238E27FC236}">
                <a16:creationId xmlns:a16="http://schemas.microsoft.com/office/drawing/2014/main" id="{75BDBEC3-0FEE-4570-9E48-28112D454E62}"/>
              </a:ext>
            </a:extLst>
          </p:cNvPr>
          <p:cNvSpPr txBox="1"/>
          <p:nvPr/>
        </p:nvSpPr>
        <p:spPr>
          <a:xfrm>
            <a:off x="0" y="5955268"/>
            <a:ext cx="1308100" cy="369332"/>
          </a:xfrm>
          <a:prstGeom prst="rect">
            <a:avLst/>
          </a:prstGeom>
          <a:noFill/>
        </p:spPr>
        <p:txBody>
          <a:bodyPr wrap="square" rtlCol="0">
            <a:spAutoFit/>
          </a:bodyPr>
          <a:lstStyle/>
          <a:p>
            <a:r>
              <a:rPr lang="en-US" b="1" dirty="0"/>
              <a:t>Equal SD</a:t>
            </a:r>
            <a:r>
              <a:rPr lang="en-US" dirty="0"/>
              <a:t>:</a:t>
            </a:r>
          </a:p>
        </p:txBody>
      </p:sp>
      <p:sp>
        <p:nvSpPr>
          <p:cNvPr id="14" name="TextBox 13">
            <a:extLst>
              <a:ext uri="{FF2B5EF4-FFF2-40B4-BE49-F238E27FC236}">
                <a16:creationId xmlns:a16="http://schemas.microsoft.com/office/drawing/2014/main" id="{8191E04E-59E1-4E10-886D-A717A8FF82FD}"/>
              </a:ext>
            </a:extLst>
          </p:cNvPr>
          <p:cNvSpPr txBox="1"/>
          <p:nvPr/>
        </p:nvSpPr>
        <p:spPr>
          <a:xfrm>
            <a:off x="5644" y="5421868"/>
            <a:ext cx="1670756" cy="369332"/>
          </a:xfrm>
          <a:prstGeom prst="rect">
            <a:avLst/>
          </a:prstGeom>
          <a:noFill/>
        </p:spPr>
        <p:txBody>
          <a:bodyPr wrap="square" rtlCol="0">
            <a:spAutoFit/>
          </a:bodyPr>
          <a:lstStyle/>
          <a:p>
            <a:r>
              <a:rPr lang="en-US" b="1" dirty="0"/>
              <a:t>Linear Trend</a:t>
            </a:r>
            <a:r>
              <a:rPr lang="en-US" dirty="0"/>
              <a:t>:</a:t>
            </a:r>
          </a:p>
        </p:txBody>
      </p:sp>
      <p:sp>
        <p:nvSpPr>
          <p:cNvPr id="15" name="TextBox 14">
            <a:extLst>
              <a:ext uri="{FF2B5EF4-FFF2-40B4-BE49-F238E27FC236}">
                <a16:creationId xmlns:a16="http://schemas.microsoft.com/office/drawing/2014/main" id="{ABB68E14-1257-4ED5-96B5-D5D45843AD62}"/>
              </a:ext>
            </a:extLst>
          </p:cNvPr>
          <p:cNvSpPr txBox="1"/>
          <p:nvPr/>
        </p:nvSpPr>
        <p:spPr>
          <a:xfrm>
            <a:off x="-5898" y="6252025"/>
            <a:ext cx="1834698" cy="369332"/>
          </a:xfrm>
          <a:prstGeom prst="rect">
            <a:avLst/>
          </a:prstGeom>
          <a:noFill/>
        </p:spPr>
        <p:txBody>
          <a:bodyPr wrap="square" rtlCol="0">
            <a:spAutoFit/>
          </a:bodyPr>
          <a:lstStyle/>
          <a:p>
            <a:r>
              <a:rPr lang="en-US" b="1" dirty="0"/>
              <a:t>Independence</a:t>
            </a:r>
            <a:r>
              <a:rPr lang="en-US"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ED46048-A9C6-4F1D-B81E-FFE730786EF7}"/>
                  </a:ext>
                </a:extLst>
              </p:cNvPr>
              <p:cNvSpPr txBox="1"/>
              <p:nvPr/>
            </p:nvSpPr>
            <p:spPr>
              <a:xfrm>
                <a:off x="5644" y="1214735"/>
                <a:ext cx="822218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Pred</m:t>
                          </m:r>
                          <m:r>
                            <a:rPr lang="en-US" sz="2400" b="0" i="0" smtClean="0">
                              <a:latin typeface="Cambria Math" panose="02040503050406030204" pitchFamily="18" charset="0"/>
                            </a:rPr>
                            <m:t> </m:t>
                          </m:r>
                          <m:r>
                            <m:rPr>
                              <m:sty m:val="p"/>
                            </m:rPr>
                            <a:rPr lang="en-US" sz="2400" b="0" i="0" smtClean="0">
                              <a:latin typeface="Cambria Math"/>
                            </a:rPr>
                            <m:t>log</m:t>
                          </m:r>
                        </m:fName>
                        <m:e>
                          <m:d>
                            <m:dPr>
                              <m:ctrlPr>
                                <a:rPr lang="en-US" sz="2400" b="0" i="1" smtClean="0">
                                  <a:latin typeface="Cambria Math" panose="02040503050406030204" pitchFamily="18" charset="0"/>
                                </a:rPr>
                              </m:ctrlPr>
                            </m:dPr>
                            <m:e>
                              <m:r>
                                <a:rPr lang="en-US" sz="2400" b="0" i="1" smtClean="0">
                                  <a:latin typeface="Cambria Math"/>
                                </a:rPr>
                                <m:t>𝑙𝑖𝑓𝑒</m:t>
                              </m:r>
                            </m:e>
                          </m:d>
                          <m:r>
                            <a:rPr lang="en-US" sz="2400" b="0" i="1" smtClean="0">
                              <a:latin typeface="Cambria Math"/>
                            </a:rPr>
                            <m:t>=</m:t>
                          </m:r>
                          <m:r>
                            <a:rPr lang="en-US" sz="2400" b="0" i="1" smtClean="0">
                              <a:latin typeface="Cambria Math" panose="02040503050406030204" pitchFamily="18" charset="0"/>
                            </a:rPr>
                            <m:t>3.72−0.</m:t>
                          </m:r>
                          <m:r>
                            <a:rPr lang="en-US" sz="2400" b="0" i="0" smtClean="0">
                              <a:latin typeface="Cambria Math" panose="02040503050406030204" pitchFamily="18" charset="0"/>
                            </a:rPr>
                            <m:t>316</m:t>
                          </m:r>
                          <m:r>
                            <m:rPr>
                              <m:sty m:val="p"/>
                            </m:rPr>
                            <a:rPr lang="en-US" sz="2400" b="0" i="0" smtClean="0">
                              <a:latin typeface="Cambria Math"/>
                            </a:rPr>
                            <m:t>log</m:t>
                          </m:r>
                          <m:r>
                            <a:rPr lang="en-US" sz="2400" b="0" i="1" smtClean="0">
                              <a:latin typeface="Cambria Math"/>
                            </a:rPr>
                            <m:t>⁡(</m:t>
                          </m:r>
                          <m:r>
                            <a:rPr lang="en-US" sz="2400" b="0" i="1" smtClean="0">
                              <a:latin typeface="Cambria Math"/>
                            </a:rPr>
                            <m:t>𝑚𝑒𝑡𝑎𝑏</m:t>
                          </m:r>
                          <m:r>
                            <a:rPr lang="en-US" sz="2400" b="0" i="1" smtClean="0">
                              <a:latin typeface="Cambria Math"/>
                            </a:rPr>
                            <m:t>)+0.</m:t>
                          </m:r>
                          <m:r>
                            <a:rPr lang="en-US" sz="2400" b="0" i="0" smtClean="0">
                              <a:latin typeface="Cambria Math" panose="02040503050406030204" pitchFamily="18" charset="0"/>
                            </a:rPr>
                            <m:t>535</m:t>
                          </m:r>
                          <m:r>
                            <m:rPr>
                              <m:sty m:val="p"/>
                            </m:rPr>
                            <a:rPr lang="en-US" sz="2400">
                              <a:latin typeface="Cambria Math"/>
                            </a:rPr>
                            <m:t>log</m:t>
                          </m:r>
                          <m:r>
                            <a:rPr lang="en-US" sz="2400" i="1">
                              <a:latin typeface="Cambria Math"/>
                            </a:rPr>
                            <m:t>⁡(</m:t>
                          </m:r>
                          <m:r>
                            <a:rPr lang="en-US" sz="2400" b="0" i="1" smtClean="0">
                              <a:latin typeface="Cambria Math"/>
                            </a:rPr>
                            <m:t>𝑚𝑎𝑠𝑠</m:t>
                          </m:r>
                          <m:r>
                            <a:rPr lang="en-US" sz="2400" i="1">
                              <a:latin typeface="Cambria Math"/>
                            </a:rPr>
                            <m:t>)</m:t>
                          </m:r>
                        </m:e>
                      </m:func>
                    </m:oMath>
                  </m:oMathPara>
                </a14:m>
                <a:endParaRPr lang="en-US" sz="2400" dirty="0"/>
              </a:p>
            </p:txBody>
          </p:sp>
        </mc:Choice>
        <mc:Fallback xmlns="">
          <p:sp>
            <p:nvSpPr>
              <p:cNvPr id="17" name="TextBox 16">
                <a:extLst>
                  <a:ext uri="{FF2B5EF4-FFF2-40B4-BE49-F238E27FC236}">
                    <a16:creationId xmlns:a16="http://schemas.microsoft.com/office/drawing/2014/main" id="{2ED46048-A9C6-4F1D-B81E-FFE730786EF7}"/>
                  </a:ext>
                </a:extLst>
              </p:cNvPr>
              <p:cNvSpPr txBox="1">
                <a:spLocks noRot="1" noChangeAspect="1" noMove="1" noResize="1" noEditPoints="1" noAdjustHandles="1" noChangeArrowheads="1" noChangeShapeType="1" noTextEdit="1"/>
              </p:cNvSpPr>
              <p:nvPr/>
            </p:nvSpPr>
            <p:spPr>
              <a:xfrm>
                <a:off x="5644" y="1214735"/>
                <a:ext cx="8222187" cy="461665"/>
              </a:xfrm>
              <a:prstGeom prst="rect">
                <a:avLst/>
              </a:prstGeom>
              <a:blipFill>
                <a:blip r:embed="rId5"/>
                <a:stretch>
                  <a:fillRect b="-17105"/>
                </a:stretch>
              </a:blipFill>
            </p:spPr>
            <p:txBody>
              <a:bodyPr/>
              <a:lstStyle/>
              <a:p>
                <a:r>
                  <a:rPr lang="en-US">
                    <a:noFill/>
                  </a:rPr>
                  <a:t> </a:t>
                </a:r>
              </a:p>
            </p:txBody>
          </p:sp>
        </mc:Fallback>
      </mc:AlternateContent>
    </p:spTree>
    <p:extLst>
      <p:ext uri="{BB962C8B-B14F-4D97-AF65-F5344CB8AC3E}">
        <p14:creationId xmlns:p14="http://schemas.microsoft.com/office/powerpoint/2010/main" val="39799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P spid="11" grpId="0"/>
      <p:bldP spid="12" grpId="0"/>
      <p:bldP spid="13" grpId="0"/>
      <p:bldP spid="14" grpId="0"/>
      <p:bldP spid="15"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AF06F1-19E4-467B-97A9-3E93DFEF1DAF}"/>
              </a:ext>
            </a:extLst>
          </p:cNvPr>
          <p:cNvPicPr>
            <a:picLocks noChangeAspect="1"/>
          </p:cNvPicPr>
          <p:nvPr/>
        </p:nvPicPr>
        <p:blipFill>
          <a:blip r:embed="rId2"/>
          <a:stretch>
            <a:fillRect/>
          </a:stretch>
        </p:blipFill>
        <p:spPr>
          <a:xfrm>
            <a:off x="505179" y="2782188"/>
            <a:ext cx="7572022" cy="1499410"/>
          </a:xfrm>
          <a:prstGeom prst="rect">
            <a:avLst/>
          </a:prstGeom>
        </p:spPr>
      </p:pic>
      <p:sp>
        <p:nvSpPr>
          <p:cNvPr id="2" name="Title 1"/>
          <p:cNvSpPr>
            <a:spLocks noGrp="1"/>
          </p:cNvSpPr>
          <p:nvPr>
            <p:ph type="title"/>
          </p:nvPr>
        </p:nvSpPr>
        <p:spPr/>
        <p:txBody>
          <a:bodyPr/>
          <a:lstStyle/>
          <a:p>
            <a:r>
              <a:rPr lang="en-US" dirty="0"/>
              <a:t>Fifth Step: Interpret</a:t>
            </a:r>
          </a:p>
        </p:txBody>
      </p:sp>
      <p:sp>
        <p:nvSpPr>
          <p:cNvPr id="6" name="TextBox 5"/>
          <p:cNvSpPr txBox="1"/>
          <p:nvPr/>
        </p:nvSpPr>
        <p:spPr>
          <a:xfrm>
            <a:off x="533400" y="4876800"/>
            <a:ext cx="7924800" cy="1754326"/>
          </a:xfrm>
          <a:prstGeom prst="rect">
            <a:avLst/>
          </a:prstGeom>
          <a:noFill/>
        </p:spPr>
        <p:txBody>
          <a:bodyPr wrap="square" rtlCol="0">
            <a:spAutoFit/>
          </a:bodyPr>
          <a:lstStyle/>
          <a:p>
            <a:r>
              <a:rPr lang="en-US" dirty="0"/>
              <a:t>A convenient change in Metabolism is a 10-fold increase.  Holding body mass constant, it is estimated that a 10-fold increase in metabolism is associated with a (10</a:t>
            </a:r>
            <a:r>
              <a:rPr lang="en-US" b="1" baseline="30000" dirty="0">
                <a:solidFill>
                  <a:srgbClr val="00B050"/>
                </a:solidFill>
              </a:rPr>
              <a:t>-.31610</a:t>
            </a:r>
            <a:r>
              <a:rPr lang="en-US" baseline="30000" dirty="0"/>
              <a:t> </a:t>
            </a:r>
            <a:r>
              <a:rPr lang="en-US" dirty="0"/>
              <a:t>= 0.48) 52% decrease in the median Life Span of these 95 mammal species (p-value  = </a:t>
            </a:r>
            <a:r>
              <a:rPr lang="en-US" b="1" dirty="0">
                <a:solidFill>
                  <a:srgbClr val="FF0000"/>
                </a:solidFill>
              </a:rPr>
              <a:t>0.0004</a:t>
            </a:r>
            <a:r>
              <a:rPr lang="en-US" dirty="0"/>
              <a:t>). A 95% confidence interval for the multiplicative decrease is (10</a:t>
            </a:r>
            <a:r>
              <a:rPr lang="en-US" b="1" baseline="30000" dirty="0">
                <a:solidFill>
                  <a:srgbClr val="7030A0"/>
                </a:solidFill>
              </a:rPr>
              <a:t>-.48607</a:t>
            </a:r>
            <a:r>
              <a:rPr lang="en-US" dirty="0"/>
              <a:t>,10</a:t>
            </a:r>
            <a:r>
              <a:rPr lang="en-US" b="1" baseline="30000" dirty="0">
                <a:solidFill>
                  <a:srgbClr val="7030A0"/>
                </a:solidFill>
              </a:rPr>
              <a:t>-.14614</a:t>
            </a:r>
            <a:r>
              <a:rPr lang="en-US" dirty="0"/>
              <a:t>) = (.33,.71) which equates to an estimated decrease between 29% and 67%.  </a:t>
            </a:r>
          </a:p>
        </p:txBody>
      </p:sp>
      <p:sp>
        <p:nvSpPr>
          <p:cNvPr id="7" name="Rectangle 6">
            <a:extLst>
              <a:ext uri="{FF2B5EF4-FFF2-40B4-BE49-F238E27FC236}">
                <a16:creationId xmlns:a16="http://schemas.microsoft.com/office/drawing/2014/main" id="{96955032-6A94-4B6E-9DA6-05FDF698B286}"/>
              </a:ext>
            </a:extLst>
          </p:cNvPr>
          <p:cNvSpPr/>
          <p:nvPr/>
        </p:nvSpPr>
        <p:spPr>
          <a:xfrm>
            <a:off x="493888" y="1147842"/>
            <a:ext cx="7888111" cy="923330"/>
          </a:xfrm>
          <a:prstGeom prst="rect">
            <a:avLst/>
          </a:prstGeom>
        </p:spPr>
        <p:txBody>
          <a:bodyPr wrap="square">
            <a:spAutoFit/>
          </a:bodyPr>
          <a:lstStyle/>
          <a:p>
            <a:r>
              <a:rPr lang="en-US" dirty="0"/>
              <a:t>Is metabolic rate a useful predictor of lifespan after accounting for the effect of body mass? Describe the dependence of the distribution of lifespan on metabolic rate for species of similar body mass.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1268EC-B1C9-47A6-B7DE-C8F92447791E}"/>
                  </a:ext>
                </a:extLst>
              </p:cNvPr>
              <p:cNvSpPr txBox="1"/>
              <p:nvPr/>
            </p:nvSpPr>
            <p:spPr>
              <a:xfrm>
                <a:off x="218169" y="1981200"/>
                <a:ext cx="822218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Pred</m:t>
                          </m:r>
                          <m:r>
                            <a:rPr lang="en-US" sz="2400" b="0" i="0" smtClean="0">
                              <a:latin typeface="Cambria Math" panose="02040503050406030204" pitchFamily="18" charset="0"/>
                            </a:rPr>
                            <m:t> </m:t>
                          </m:r>
                          <m:r>
                            <m:rPr>
                              <m:sty m:val="p"/>
                            </m:rPr>
                            <a:rPr lang="en-US" sz="2400" b="0" i="0" smtClean="0">
                              <a:latin typeface="Cambria Math"/>
                            </a:rPr>
                            <m:t>log</m:t>
                          </m:r>
                        </m:fName>
                        <m:e>
                          <m:d>
                            <m:dPr>
                              <m:ctrlPr>
                                <a:rPr lang="en-US" sz="2400" b="0" i="1" smtClean="0">
                                  <a:latin typeface="Cambria Math" panose="02040503050406030204" pitchFamily="18" charset="0"/>
                                </a:rPr>
                              </m:ctrlPr>
                            </m:dPr>
                            <m:e>
                              <m:r>
                                <a:rPr lang="en-US" sz="2400" b="0" i="1" smtClean="0">
                                  <a:latin typeface="Cambria Math"/>
                                </a:rPr>
                                <m:t>𝑙𝑖𝑓𝑒</m:t>
                              </m:r>
                            </m:e>
                          </m:d>
                          <m:r>
                            <a:rPr lang="en-US" sz="2400" b="0" i="1" smtClean="0">
                              <a:latin typeface="Cambria Math"/>
                            </a:rPr>
                            <m:t>=</m:t>
                          </m:r>
                          <m:r>
                            <a:rPr lang="en-US" sz="2400" b="0" i="1" smtClean="0">
                              <a:latin typeface="Cambria Math" panose="02040503050406030204" pitchFamily="18" charset="0"/>
                            </a:rPr>
                            <m:t>3.72−0.</m:t>
                          </m:r>
                          <m:r>
                            <a:rPr lang="en-US" sz="2400" b="0" i="0" smtClean="0">
                              <a:latin typeface="Cambria Math" panose="02040503050406030204" pitchFamily="18" charset="0"/>
                            </a:rPr>
                            <m:t>316</m:t>
                          </m:r>
                          <m:r>
                            <m:rPr>
                              <m:sty m:val="p"/>
                            </m:rPr>
                            <a:rPr lang="en-US" sz="2400" b="0" i="0" smtClean="0">
                              <a:latin typeface="Cambria Math"/>
                            </a:rPr>
                            <m:t>log</m:t>
                          </m:r>
                          <m:r>
                            <a:rPr lang="en-US" sz="2400" b="0" i="1" smtClean="0">
                              <a:latin typeface="Cambria Math"/>
                            </a:rPr>
                            <m:t>⁡(</m:t>
                          </m:r>
                          <m:r>
                            <a:rPr lang="en-US" sz="2400" b="0" i="1" smtClean="0">
                              <a:latin typeface="Cambria Math"/>
                            </a:rPr>
                            <m:t>𝑚𝑒𝑡𝑎𝑏</m:t>
                          </m:r>
                          <m:r>
                            <a:rPr lang="en-US" sz="2400" b="0" i="1" smtClean="0">
                              <a:latin typeface="Cambria Math"/>
                            </a:rPr>
                            <m:t>)+0.</m:t>
                          </m:r>
                          <m:r>
                            <a:rPr lang="en-US" sz="2400" b="0" i="0" smtClean="0">
                              <a:latin typeface="Cambria Math" panose="02040503050406030204" pitchFamily="18" charset="0"/>
                            </a:rPr>
                            <m:t>535</m:t>
                          </m:r>
                          <m:r>
                            <m:rPr>
                              <m:sty m:val="p"/>
                            </m:rPr>
                            <a:rPr lang="en-US" sz="2400">
                              <a:latin typeface="Cambria Math"/>
                            </a:rPr>
                            <m:t>log</m:t>
                          </m:r>
                          <m:r>
                            <a:rPr lang="en-US" sz="2400" i="1">
                              <a:latin typeface="Cambria Math"/>
                            </a:rPr>
                            <m:t>⁡(</m:t>
                          </m:r>
                          <m:r>
                            <a:rPr lang="en-US" sz="2400" b="0" i="1" smtClean="0">
                              <a:latin typeface="Cambria Math"/>
                            </a:rPr>
                            <m:t>𝑚𝑎𝑠𝑠</m:t>
                          </m:r>
                          <m:r>
                            <a:rPr lang="en-US" sz="2400" i="1">
                              <a:latin typeface="Cambria Math"/>
                            </a:rPr>
                            <m:t>)</m:t>
                          </m:r>
                        </m:e>
                      </m:func>
                    </m:oMath>
                  </m:oMathPara>
                </a14:m>
                <a:endParaRPr lang="en-US" sz="2400" dirty="0"/>
              </a:p>
            </p:txBody>
          </p:sp>
        </mc:Choice>
        <mc:Fallback xmlns="">
          <p:sp>
            <p:nvSpPr>
              <p:cNvPr id="8" name="TextBox 7">
                <a:extLst>
                  <a:ext uri="{FF2B5EF4-FFF2-40B4-BE49-F238E27FC236}">
                    <a16:creationId xmlns:a16="http://schemas.microsoft.com/office/drawing/2014/main" id="{551268EC-B1C9-47A6-B7DE-C8F92447791E}"/>
                  </a:ext>
                </a:extLst>
              </p:cNvPr>
              <p:cNvSpPr txBox="1">
                <a:spLocks noRot="1" noChangeAspect="1" noMove="1" noResize="1" noEditPoints="1" noAdjustHandles="1" noChangeArrowheads="1" noChangeShapeType="1" noTextEdit="1"/>
              </p:cNvSpPr>
              <p:nvPr/>
            </p:nvSpPr>
            <p:spPr>
              <a:xfrm>
                <a:off x="218169" y="1981200"/>
                <a:ext cx="8222187" cy="461665"/>
              </a:xfrm>
              <a:prstGeom prst="rect">
                <a:avLst/>
              </a:prstGeom>
              <a:blipFill>
                <a:blip r:embed="rId3"/>
                <a:stretch>
                  <a:fillRect b="-17105"/>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6B21A643-DBA8-40A8-A55F-F2339356450D}"/>
              </a:ext>
            </a:extLst>
          </p:cNvPr>
          <p:cNvSpPr/>
          <p:nvPr/>
        </p:nvSpPr>
        <p:spPr>
          <a:xfrm>
            <a:off x="1540932" y="3932530"/>
            <a:ext cx="1278467" cy="308207"/>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E14EA38-6A08-4466-B029-8883FD118341}"/>
              </a:ext>
            </a:extLst>
          </p:cNvPr>
          <p:cNvSpPr/>
          <p:nvPr/>
        </p:nvSpPr>
        <p:spPr>
          <a:xfrm>
            <a:off x="5486399" y="3932530"/>
            <a:ext cx="2590801" cy="303912"/>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9CE753-7141-4E60-9F03-F642DB4D26F1}"/>
              </a:ext>
            </a:extLst>
          </p:cNvPr>
          <p:cNvSpPr/>
          <p:nvPr/>
        </p:nvSpPr>
        <p:spPr>
          <a:xfrm>
            <a:off x="4724400" y="3932530"/>
            <a:ext cx="761998" cy="30820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7E8140B-52C4-43CE-9F51-475ED6817FC3}"/>
              </a:ext>
            </a:extLst>
          </p:cNvPr>
          <p:cNvCxnSpPr>
            <a:cxnSpLocks/>
            <a:stCxn id="10" idx="2"/>
          </p:cNvCxnSpPr>
          <p:nvPr/>
        </p:nvCxnSpPr>
        <p:spPr>
          <a:xfrm flipH="1">
            <a:off x="1752600" y="4236442"/>
            <a:ext cx="5029200" cy="184001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B574237-FE38-4CD5-883D-0A7F1488C1FF}"/>
              </a:ext>
            </a:extLst>
          </p:cNvPr>
          <p:cNvCxnSpPr>
            <a:cxnSpLocks/>
            <a:stCxn id="11" idx="2"/>
          </p:cNvCxnSpPr>
          <p:nvPr/>
        </p:nvCxnSpPr>
        <p:spPr>
          <a:xfrm flipH="1">
            <a:off x="2057400" y="4240737"/>
            <a:ext cx="3047999" cy="15132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B5654CC-9951-4670-92DE-2D4BDA0CF68E}"/>
              </a:ext>
            </a:extLst>
          </p:cNvPr>
          <p:cNvCxnSpPr>
            <a:cxnSpLocks/>
            <a:stCxn id="9" idx="2"/>
          </p:cNvCxnSpPr>
          <p:nvPr/>
        </p:nvCxnSpPr>
        <p:spPr>
          <a:xfrm flipH="1">
            <a:off x="1219200" y="4240737"/>
            <a:ext cx="960966" cy="124988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96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Case 1 Experimental Design: </a:t>
            </a:r>
            <a:r>
              <a:rPr lang="en-US" dirty="0" err="1"/>
              <a:t>Meadowfoam</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71600"/>
            <a:ext cx="6219612" cy="458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04800" y="6172200"/>
            <a:ext cx="8610600" cy="523220"/>
          </a:xfrm>
          <a:prstGeom prst="rect">
            <a:avLst/>
          </a:prstGeom>
        </p:spPr>
        <p:txBody>
          <a:bodyPr wrap="square">
            <a:spAutoFit/>
          </a:bodyPr>
          <a:lstStyle/>
          <a:p>
            <a:pPr algn="ctr"/>
            <a:r>
              <a:rPr lang="en-US" sz="1400" dirty="0"/>
              <a:t>Data from M. </a:t>
            </a:r>
            <a:r>
              <a:rPr lang="en-US" sz="1400" dirty="0" err="1"/>
              <a:t>Seddigh</a:t>
            </a:r>
            <a:r>
              <a:rPr lang="en-US" sz="1400" dirty="0"/>
              <a:t> and G. D. </a:t>
            </a:r>
            <a:r>
              <a:rPr lang="en-US" sz="1400" dirty="0" err="1"/>
              <a:t>Jolliﬀ</a:t>
            </a:r>
            <a:r>
              <a:rPr lang="en-US" sz="1400" dirty="0"/>
              <a:t>, “Light Intensity Eﬀects on</a:t>
            </a:r>
          </a:p>
          <a:p>
            <a:pPr algn="ctr"/>
            <a:r>
              <a:rPr lang="en-US" sz="1400" dirty="0" err="1"/>
              <a:t>Meadowfoam</a:t>
            </a:r>
            <a:r>
              <a:rPr lang="en-US" sz="1400" dirty="0"/>
              <a:t> Growth and Flowering,” Crop Science 34 (1994): 497–503.)</a:t>
            </a:r>
          </a:p>
        </p:txBody>
      </p:sp>
      <p:sp>
        <p:nvSpPr>
          <p:cNvPr id="5" name="Rectangle 4"/>
          <p:cNvSpPr/>
          <p:nvPr/>
        </p:nvSpPr>
        <p:spPr>
          <a:xfrm>
            <a:off x="3962400" y="3288268"/>
            <a:ext cx="840295" cy="369332"/>
          </a:xfrm>
          <a:prstGeom prst="rect">
            <a:avLst/>
          </a:prstGeom>
        </p:spPr>
        <p:txBody>
          <a:bodyPr wrap="none">
            <a:spAutoFit/>
          </a:bodyPr>
          <a:lstStyle/>
          <a:p>
            <a:r>
              <a:rPr lang="en-US"/>
              <a:t>“Early”</a:t>
            </a:r>
          </a:p>
        </p:txBody>
      </p:sp>
      <p:sp>
        <p:nvSpPr>
          <p:cNvPr id="7" name="Rectangle 6"/>
          <p:cNvSpPr/>
          <p:nvPr/>
        </p:nvSpPr>
        <p:spPr>
          <a:xfrm>
            <a:off x="6019800" y="4114800"/>
            <a:ext cx="773417" cy="369332"/>
          </a:xfrm>
          <a:prstGeom prst="rect">
            <a:avLst/>
          </a:prstGeom>
        </p:spPr>
        <p:txBody>
          <a:bodyPr wrap="none">
            <a:spAutoFit/>
          </a:bodyPr>
          <a:lstStyle/>
          <a:p>
            <a:r>
              <a:rPr lang="en-US" dirty="0"/>
              <a:t>“Late”</a:t>
            </a:r>
          </a:p>
        </p:txBody>
      </p:sp>
    </p:spTree>
    <p:extLst>
      <p:ext uri="{BB962C8B-B14F-4D97-AF65-F5344CB8AC3E}">
        <p14:creationId xmlns:p14="http://schemas.microsoft.com/office/powerpoint/2010/main" val="4255639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FEC1DC11-20D7-43AC-94F3-59613702B597}"/>
                  </a:ext>
                </a:extLst>
              </p:cNvPr>
              <p:cNvSpPr/>
              <p:nvPr/>
            </p:nvSpPr>
            <p:spPr>
              <a:xfrm>
                <a:off x="233846" y="2031689"/>
                <a:ext cx="8877687" cy="7165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num>
                        <m:den>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den>
                      </m:f>
                      <m:r>
                        <a:rPr lang="en-US" i="1">
                          <a:latin typeface="Cambria Math" panose="02040503050406030204" pitchFamily="18" charset="0"/>
                        </a:rPr>
                        <m:t>=</m:t>
                      </m:r>
                      <m:f>
                        <m:fPr>
                          <m:ctrlPr>
                            <a:rPr lang="en-US"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sup>
                          </m:sSup>
                        </m:num>
                        <m:den>
                          <m:sSup>
                            <m:sSupPr>
                              <m:ctrlPr>
                                <a:rPr lang="en-US" i="1">
                                  <a:latin typeface="Cambria Math" panose="02040503050406030204" pitchFamily="18" charset="0"/>
                                </a:rPr>
                              </m:ctrlPr>
                            </m:sSupPr>
                            <m:e>
                              <m:r>
                                <a:rPr lang="en-US" i="1">
                                  <a:latin typeface="Cambria Math" panose="02040503050406030204" pitchFamily="18" charset="0"/>
                                </a:rPr>
                                <m:t>𝑒</m:t>
                              </m:r>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sup>
                          </m:sSup>
                        </m:den>
                      </m:f>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sup>
                          </m:sSup>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sup>
                          </m:sSup>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sup>
                          </m:sSup>
                        </m:num>
                        <m:den>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sup>
                          </m:sSup>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sup>
                          </m:sSup>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sup>
                          </m:sSup>
                        </m:den>
                      </m:f>
                    </m:oMath>
                  </m:oMathPara>
                </a14:m>
                <a:endParaRPr lang="en-US" dirty="0"/>
              </a:p>
            </p:txBody>
          </p:sp>
        </mc:Choice>
        <mc:Fallback xmlns="">
          <p:sp>
            <p:nvSpPr>
              <p:cNvPr id="32" name="Rectangle 31">
                <a:extLst>
                  <a:ext uri="{FF2B5EF4-FFF2-40B4-BE49-F238E27FC236}">
                    <a16:creationId xmlns:a16="http://schemas.microsoft.com/office/drawing/2014/main" id="{FEC1DC11-20D7-43AC-94F3-59613702B597}"/>
                  </a:ext>
                </a:extLst>
              </p:cNvPr>
              <p:cNvSpPr>
                <a:spLocks noRot="1" noChangeAspect="1" noMove="1" noResize="1" noEditPoints="1" noAdjustHandles="1" noChangeArrowheads="1" noChangeShapeType="1" noTextEdit="1"/>
              </p:cNvSpPr>
              <p:nvPr/>
            </p:nvSpPr>
            <p:spPr>
              <a:xfrm>
                <a:off x="233846" y="2031689"/>
                <a:ext cx="8877687" cy="7165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EFD57B9-73DC-4240-969C-30D2D428E1BB}"/>
                  </a:ext>
                </a:extLst>
              </p:cNvPr>
              <p:cNvSpPr/>
              <p:nvPr/>
            </p:nvSpPr>
            <p:spPr>
              <a:xfrm>
                <a:off x="357759" y="4203378"/>
                <a:ext cx="5329792" cy="6784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num>
                        <m:den>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den>
                      </m:f>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d>
                            <m:dPr>
                              <m:begChr m:val="["/>
                              <m:endChr m:val="]"/>
                              <m:ctrlPr>
                                <a:rPr lang="en-US" i="1" smtClean="0">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type m:val="lin"/>
                                          <m:ctrlPr>
                                            <a:rPr lang="en-US" i="1" smtClean="0">
                                              <a:latin typeface="Cambria Math" panose="02040503050406030204" pitchFamily="18" charset="0"/>
                                            </a:rPr>
                                          </m:ctrlPr>
                                        </m:fPr>
                                        <m:num>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den>
                                      </m:f>
                                    </m:e>
                                  </m:d>
                                </m:e>
                              </m:func>
                            </m:e>
                          </m:d>
                        </m:sup>
                      </m:sSup>
                    </m:oMath>
                  </m:oMathPara>
                </a14:m>
                <a:endParaRPr lang="en-US" dirty="0"/>
              </a:p>
            </p:txBody>
          </p:sp>
        </mc:Choice>
        <mc:Fallback xmlns="">
          <p:sp>
            <p:nvSpPr>
              <p:cNvPr id="35" name="Rectangle 34">
                <a:extLst>
                  <a:ext uri="{FF2B5EF4-FFF2-40B4-BE49-F238E27FC236}">
                    <a16:creationId xmlns:a16="http://schemas.microsoft.com/office/drawing/2014/main" id="{6EFD57B9-73DC-4240-969C-30D2D428E1BB}"/>
                  </a:ext>
                </a:extLst>
              </p:cNvPr>
              <p:cNvSpPr>
                <a:spLocks noRot="1" noChangeAspect="1" noMove="1" noResize="1" noEditPoints="1" noAdjustHandles="1" noChangeArrowheads="1" noChangeShapeType="1" noTextEdit="1"/>
              </p:cNvSpPr>
              <p:nvPr/>
            </p:nvSpPr>
            <p:spPr>
              <a:xfrm>
                <a:off x="357759" y="4203378"/>
                <a:ext cx="5329792" cy="678455"/>
              </a:xfrm>
              <a:prstGeom prst="rect">
                <a:avLst/>
              </a:prstGeom>
              <a:blipFill>
                <a:blip r:embed="rId3"/>
                <a:stretch>
                  <a:fillRect/>
                </a:stretch>
              </a:blipFill>
            </p:spPr>
            <p:txBody>
              <a:bodyPr/>
              <a:lstStyle/>
              <a:p>
                <a:r>
                  <a:rPr lang="en-US">
                    <a:noFill/>
                  </a:rPr>
                  <a:t> </a:t>
                </a:r>
              </a:p>
            </p:txBody>
          </p:sp>
        </mc:Fallback>
      </mc:AlternateContent>
      <p:sp>
        <p:nvSpPr>
          <p:cNvPr id="28674" name="Title 1"/>
          <p:cNvSpPr>
            <a:spLocks noGrp="1"/>
          </p:cNvSpPr>
          <p:nvPr>
            <p:ph type="title"/>
          </p:nvPr>
        </p:nvSpPr>
        <p:spPr>
          <a:xfrm>
            <a:off x="457200" y="-197683"/>
            <a:ext cx="8229600" cy="1143000"/>
          </a:xfrm>
        </p:spPr>
        <p:txBody>
          <a:bodyPr/>
          <a:lstStyle/>
          <a:p>
            <a:r>
              <a:rPr lang="en-US" altLang="en-US" dirty="0"/>
              <a:t>Interpretation Log-Log, Log Model</a:t>
            </a:r>
          </a:p>
        </p:txBody>
      </p:sp>
      <p:sp>
        <p:nvSpPr>
          <p:cNvPr id="12" name="TextBox 11"/>
          <p:cNvSpPr txBox="1"/>
          <p:nvPr/>
        </p:nvSpPr>
        <p:spPr>
          <a:xfrm>
            <a:off x="4114800" y="2499479"/>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 name="TextBox 1"/>
              <p:cNvSpPr txBox="1"/>
              <p:nvPr/>
            </p:nvSpPr>
            <p:spPr>
              <a:xfrm>
                <a:off x="323461" y="6189025"/>
                <a:ext cx="8229600" cy="594009"/>
              </a:xfrm>
              <a:prstGeom prst="rect">
                <a:avLst/>
              </a:prstGeom>
              <a:noFill/>
            </p:spPr>
            <p:txBody>
              <a:bodyPr wrap="square" rtlCol="0">
                <a:spAutoFit/>
              </a:bodyPr>
              <a:lstStyle/>
              <a:p>
                <a:pPr algn="ctr"/>
                <a:r>
                  <a:rPr lang="en-US" sz="1600" b="1" dirty="0"/>
                  <a:t>Interpretation: While keeping X</a:t>
                </a:r>
                <a:r>
                  <a:rPr lang="en-US" sz="1600" b="1" baseline="-25000" dirty="0"/>
                  <a:t>2</a:t>
                </a:r>
                <a:r>
                  <a:rPr lang="en-US" sz="1600" b="1" dirty="0"/>
                  <a:t> constant, a 10-fold increase of X</a:t>
                </a:r>
                <a:r>
                  <a:rPr lang="en-US" sz="1600" b="1" baseline="-25000" dirty="0"/>
                  <a:t>1</a:t>
                </a:r>
                <a:r>
                  <a:rPr lang="en-US" sz="1600" b="1" dirty="0"/>
                  <a:t> is associated with a </a:t>
                </a:r>
                <a14:m>
                  <m:oMath xmlns:m="http://schemas.openxmlformats.org/officeDocument/2006/math">
                    <m:sSup>
                      <m:sSupPr>
                        <m:ctrlPr>
                          <a:rPr lang="en-US" sz="1600" b="1" i="1" dirty="0">
                            <a:latin typeface="Cambria Math" panose="02040503050406030204" pitchFamily="18" charset="0"/>
                            <a:ea typeface="Cambria Math"/>
                          </a:rPr>
                        </m:ctrlPr>
                      </m:sSupPr>
                      <m:e>
                        <m:r>
                          <a:rPr lang="en-US" sz="1600" b="1" i="1" dirty="0" smtClean="0">
                            <a:latin typeface="Cambria Math" panose="02040503050406030204" pitchFamily="18" charset="0"/>
                            <a:ea typeface="Cambria Math"/>
                          </a:rPr>
                          <m:t>𝟏𝟎</m:t>
                        </m:r>
                      </m:e>
                      <m:sup>
                        <m:sSub>
                          <m:sSubPr>
                            <m:ctrlPr>
                              <a:rPr lang="en-US" sz="1600" b="1" i="1" dirty="0">
                                <a:latin typeface="Cambria Math" panose="02040503050406030204" pitchFamily="18" charset="0"/>
                                <a:ea typeface="Cambria Math"/>
                              </a:rPr>
                            </m:ctrlPr>
                          </m:sSubPr>
                          <m:e>
                            <m:r>
                              <a:rPr lang="en-US" sz="1600" b="1" i="1" dirty="0">
                                <a:latin typeface="Cambria Math"/>
                                <a:ea typeface="Cambria Math"/>
                              </a:rPr>
                              <m:t>𝜷</m:t>
                            </m:r>
                          </m:e>
                          <m:sub>
                            <m:r>
                              <a:rPr lang="en-US" sz="1600" b="1" i="1" dirty="0">
                                <a:latin typeface="Cambria Math"/>
                                <a:ea typeface="Cambria Math"/>
                              </a:rPr>
                              <m:t>𝟏</m:t>
                            </m:r>
                          </m:sub>
                        </m:sSub>
                      </m:sup>
                    </m:sSup>
                  </m:oMath>
                </a14:m>
                <a:r>
                  <a:rPr lang="en-US" sz="1600" b="1" dirty="0"/>
                  <a:t> multiplicative increase in the median of Y.   </a:t>
                </a:r>
              </a:p>
            </p:txBody>
          </p:sp>
        </mc:Choice>
        <mc:Fallback xmlns="">
          <p:sp>
            <p:nvSpPr>
              <p:cNvPr id="2" name="TextBox 1"/>
              <p:cNvSpPr txBox="1">
                <a:spLocks noRot="1" noChangeAspect="1" noMove="1" noResize="1" noEditPoints="1" noAdjustHandles="1" noChangeArrowheads="1" noChangeShapeType="1" noTextEdit="1"/>
              </p:cNvSpPr>
              <p:nvPr/>
            </p:nvSpPr>
            <p:spPr>
              <a:xfrm>
                <a:off x="323461" y="6189025"/>
                <a:ext cx="8229600" cy="594009"/>
              </a:xfrm>
              <a:prstGeom prst="rect">
                <a:avLst/>
              </a:prstGeom>
              <a:blipFill>
                <a:blip r:embed="rId4"/>
                <a:stretch>
                  <a:fillRect t="-1020" b="-1224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31D16548-B31F-4C3F-AFAC-00F5D0247533}"/>
              </a:ext>
            </a:extLst>
          </p:cNvPr>
          <p:cNvCxnSpPr/>
          <p:nvPr/>
        </p:nvCxnSpPr>
        <p:spPr>
          <a:xfrm flipV="1">
            <a:off x="6521909" y="2101836"/>
            <a:ext cx="304800" cy="28197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463FDFC-F864-470D-B61F-97271561E060}"/>
              </a:ext>
            </a:extLst>
          </p:cNvPr>
          <p:cNvCxnSpPr/>
          <p:nvPr/>
        </p:nvCxnSpPr>
        <p:spPr>
          <a:xfrm flipV="1">
            <a:off x="6544491" y="2470100"/>
            <a:ext cx="304800" cy="28197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A586ADD-1E3C-44B2-8B27-DE6215277E30}"/>
              </a:ext>
            </a:extLst>
          </p:cNvPr>
          <p:cNvCxnSpPr/>
          <p:nvPr/>
        </p:nvCxnSpPr>
        <p:spPr>
          <a:xfrm flipV="1">
            <a:off x="5059936" y="4386110"/>
            <a:ext cx="304800" cy="28197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8BECFDA-194C-4344-B625-C0276B682475}"/>
              </a:ext>
            </a:extLst>
          </p:cNvPr>
          <p:cNvCxnSpPr/>
          <p:nvPr/>
        </p:nvCxnSpPr>
        <p:spPr>
          <a:xfrm flipV="1">
            <a:off x="4767448" y="4375561"/>
            <a:ext cx="304800" cy="28197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3D0BEC-9B75-498C-A08D-D5A783709A15}"/>
                  </a:ext>
                </a:extLst>
              </p:cNvPr>
              <p:cNvSpPr txBox="1"/>
              <p:nvPr/>
            </p:nvSpPr>
            <p:spPr>
              <a:xfrm>
                <a:off x="357759" y="1258726"/>
                <a:ext cx="5851345" cy="4449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log</m:t>
                              </m:r>
                            </m:fName>
                            <m:e>
                              <m:d>
                                <m:dPr>
                                  <m:ctrlPr>
                                    <a:rPr lang="en-US" i="1" smtClean="0">
                                      <a:latin typeface="Cambria Math" panose="02040503050406030204" pitchFamily="18" charset="0"/>
                                    </a:rPr>
                                  </m:ctrlPr>
                                </m:dPr>
                                <m:e>
                                  <m:r>
                                    <a:rPr lang="en-US" b="0" i="1" smtClean="0">
                                      <a:latin typeface="Cambria Math" panose="02040503050406030204" pitchFamily="18" charset="0"/>
                                    </a:rPr>
                                    <m:t>𝑀𝑒𝑑𝑖𝑎𝑛</m:t>
                                  </m:r>
                                  <m:d>
                                    <m:dPr>
                                      <m:ctrlPr>
                                        <a:rPr lang="en-US" i="1">
                                          <a:latin typeface="Cambria Math" panose="02040503050406030204" pitchFamily="18" charset="0"/>
                                        </a:rPr>
                                      </m:ctrlPr>
                                    </m:dPr>
                                    <m:e>
                                      <m:r>
                                        <a:rPr lang="en-US" b="0" i="1" smtClean="0">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e>
                              </m:d>
                            </m:e>
                          </m:func>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sup>
                      </m:sSup>
                    </m:oMath>
                  </m:oMathPara>
                </a14:m>
                <a:endParaRPr lang="en-US" dirty="0"/>
              </a:p>
            </p:txBody>
          </p:sp>
        </mc:Choice>
        <mc:Fallback xmlns="">
          <p:sp>
            <p:nvSpPr>
              <p:cNvPr id="5" name="TextBox 4">
                <a:extLst>
                  <a:ext uri="{FF2B5EF4-FFF2-40B4-BE49-F238E27FC236}">
                    <a16:creationId xmlns:a16="http://schemas.microsoft.com/office/drawing/2014/main" id="{863D0BEC-9B75-498C-A08D-D5A783709A15}"/>
                  </a:ext>
                </a:extLst>
              </p:cNvPr>
              <p:cNvSpPr txBox="1">
                <a:spLocks noRot="1" noChangeAspect="1" noMove="1" noResize="1" noEditPoints="1" noAdjustHandles="1" noChangeArrowheads="1" noChangeShapeType="1" noTextEdit="1"/>
              </p:cNvSpPr>
              <p:nvPr/>
            </p:nvSpPr>
            <p:spPr>
              <a:xfrm>
                <a:off x="357759" y="1258726"/>
                <a:ext cx="5851345" cy="44493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D558DF8-7F6F-4C2C-964C-1E5E29E30FD3}"/>
                  </a:ext>
                </a:extLst>
              </p:cNvPr>
              <p:cNvSpPr txBox="1"/>
              <p:nvPr/>
            </p:nvSpPr>
            <p:spPr>
              <a:xfrm>
                <a:off x="357759" y="946025"/>
                <a:ext cx="6468950"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oMath>
                  </m:oMathPara>
                </a14:m>
                <a:endParaRPr lang="en-US" dirty="0"/>
              </a:p>
            </p:txBody>
          </p:sp>
        </mc:Choice>
        <mc:Fallback xmlns="">
          <p:sp>
            <p:nvSpPr>
              <p:cNvPr id="27" name="TextBox 26">
                <a:extLst>
                  <a:ext uri="{FF2B5EF4-FFF2-40B4-BE49-F238E27FC236}">
                    <a16:creationId xmlns:a16="http://schemas.microsoft.com/office/drawing/2014/main" id="{9D558DF8-7F6F-4C2C-964C-1E5E29E30FD3}"/>
                  </a:ext>
                </a:extLst>
              </p:cNvPr>
              <p:cNvSpPr txBox="1">
                <a:spLocks noRot="1" noChangeAspect="1" noMove="1" noResize="1" noEditPoints="1" noAdjustHandles="1" noChangeArrowheads="1" noChangeShapeType="1" noTextEdit="1"/>
              </p:cNvSpPr>
              <p:nvPr/>
            </p:nvSpPr>
            <p:spPr>
              <a:xfrm>
                <a:off x="357759" y="946025"/>
                <a:ext cx="6468950" cy="312650"/>
              </a:xfrm>
              <a:prstGeom prst="rect">
                <a:avLst/>
              </a:prstGeom>
              <a:blipFill>
                <a:blip r:embed="rId6"/>
                <a:stretch>
                  <a:fillRect l="-848" b="-27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B02C380-F646-4FEB-959E-0A62B8EBAC9C}"/>
                  </a:ext>
                </a:extLst>
              </p:cNvPr>
              <p:cNvSpPr txBox="1"/>
              <p:nvPr/>
            </p:nvSpPr>
            <p:spPr>
              <a:xfrm>
                <a:off x="357759" y="668975"/>
                <a:ext cx="58180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d>
                        <m:dPr>
                          <m:begChr m:val="{"/>
                          <m:endChr m:val="}"/>
                          <m:ctrlPr>
                            <a:rPr lang="en-US" i="1" smtClean="0">
                              <a:latin typeface="Cambria Math" panose="02040503050406030204" pitchFamily="18" charset="0"/>
                              <a:ea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𝑌</m:t>
                                  </m:r>
                                </m:e>
                              </m:d>
                            </m:e>
                          </m:func>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1</m:t>
                                      </m:r>
                                    </m:sub>
                                  </m:sSub>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e>
                              </m:d>
                            </m:e>
                          </m:func>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1</m:t>
                                  </m:r>
                                </m:sub>
                              </m:sSub>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e>
                          </m:d>
                        </m:e>
                      </m:func>
                    </m:oMath>
                  </m:oMathPara>
                </a14:m>
                <a:endParaRPr lang="en-US" dirty="0"/>
              </a:p>
            </p:txBody>
          </p:sp>
        </mc:Choice>
        <mc:Fallback xmlns="">
          <p:sp>
            <p:nvSpPr>
              <p:cNvPr id="28" name="TextBox 27">
                <a:extLst>
                  <a:ext uri="{FF2B5EF4-FFF2-40B4-BE49-F238E27FC236}">
                    <a16:creationId xmlns:a16="http://schemas.microsoft.com/office/drawing/2014/main" id="{AB02C380-F646-4FEB-959E-0A62B8EBAC9C}"/>
                  </a:ext>
                </a:extLst>
              </p:cNvPr>
              <p:cNvSpPr txBox="1">
                <a:spLocks noRot="1" noChangeAspect="1" noMove="1" noResize="1" noEditPoints="1" noAdjustHandles="1" noChangeArrowheads="1" noChangeShapeType="1" noTextEdit="1"/>
              </p:cNvSpPr>
              <p:nvPr/>
            </p:nvSpPr>
            <p:spPr>
              <a:xfrm>
                <a:off x="357759" y="668975"/>
                <a:ext cx="5818003" cy="276999"/>
              </a:xfrm>
              <a:prstGeom prst="rect">
                <a:avLst/>
              </a:prstGeom>
              <a:blipFill>
                <a:blip r:embed="rId7"/>
                <a:stretch>
                  <a:fillRect l="-629" t="-4444"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F135200-D665-49D3-929B-64B5DB5DF4DA}"/>
                  </a:ext>
                </a:extLst>
              </p:cNvPr>
              <p:cNvSpPr txBox="1"/>
              <p:nvPr/>
            </p:nvSpPr>
            <p:spPr>
              <a:xfrm>
                <a:off x="7234497" y="861544"/>
                <a:ext cx="1439051" cy="5896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log</m:t>
                          </m:r>
                        </m:fName>
                        <m:e>
                          <m:d>
                            <m:dPr>
                              <m:ctrlPr>
                                <a:rPr lang="en-US" i="1" smtClean="0">
                                  <a:latin typeface="Cambria Math" panose="02040503050406030204" pitchFamily="18" charset="0"/>
                                </a:rPr>
                              </m:ctrlPr>
                            </m:dPr>
                            <m:e>
                              <m:r>
                                <a:rPr lang="en-US" b="0" i="1" smtClean="0">
                                  <a:latin typeface="Cambria Math" panose="02040503050406030204" pitchFamily="18" charset="0"/>
                                </a:rPr>
                                <m:t>𝑀𝑒𝑑𝑖𝑎𝑛</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e>
                              </m:d>
                            </m:e>
                          </m:d>
                        </m:e>
                      </m:func>
                      <m:r>
                        <a:rPr lang="en-US" b="0" i="1" smtClean="0">
                          <a:latin typeface="Cambria Math" panose="02040503050406030204" pitchFamily="18" charset="0"/>
                        </a:rPr>
                        <m:t> =</m:t>
                      </m:r>
                      <m:r>
                        <a:rPr lang="en-US" b="0" i="1" smtClean="0">
                          <a:latin typeface="Cambria Math" panose="02040503050406030204" pitchFamily="18" charset="0"/>
                        </a:rPr>
                        <m:t>𝑚𝑒𝑎𝑛</m:t>
                      </m:r>
                      <m:d>
                        <m:dPr>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𝑌</m:t>
                                  </m:r>
                                </m:e>
                              </m:d>
                            </m:e>
                          </m:func>
                        </m:e>
                      </m:d>
                    </m:oMath>
                  </m:oMathPara>
                </a14:m>
                <a:endParaRPr lang="en-US" dirty="0"/>
              </a:p>
            </p:txBody>
          </p:sp>
        </mc:Choice>
        <mc:Fallback xmlns="">
          <p:sp>
            <p:nvSpPr>
              <p:cNvPr id="6" name="TextBox 5">
                <a:extLst>
                  <a:ext uri="{FF2B5EF4-FFF2-40B4-BE49-F238E27FC236}">
                    <a16:creationId xmlns:a16="http://schemas.microsoft.com/office/drawing/2014/main" id="{DF135200-D665-49D3-929B-64B5DB5DF4DA}"/>
                  </a:ext>
                </a:extLst>
              </p:cNvPr>
              <p:cNvSpPr txBox="1">
                <a:spLocks noRot="1" noChangeAspect="1" noMove="1" noResize="1" noEditPoints="1" noAdjustHandles="1" noChangeArrowheads="1" noChangeShapeType="1" noTextEdit="1"/>
              </p:cNvSpPr>
              <p:nvPr/>
            </p:nvSpPr>
            <p:spPr>
              <a:xfrm>
                <a:off x="7234497" y="861544"/>
                <a:ext cx="1439051" cy="589649"/>
              </a:xfrm>
              <a:prstGeom prst="rect">
                <a:avLst/>
              </a:prstGeom>
              <a:blipFill>
                <a:blip r:embed="rId8"/>
                <a:stretch>
                  <a:fillRect l="-3814" r="-29237" b="-154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11E00E77-B7A9-49E3-8E29-9B739AA085A8}"/>
                  </a:ext>
                </a:extLst>
              </p:cNvPr>
              <p:cNvSpPr/>
              <p:nvPr/>
            </p:nvSpPr>
            <p:spPr>
              <a:xfrm>
                <a:off x="-69206" y="1654765"/>
                <a:ext cx="4463017" cy="3225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𝑀𝑒𝑑𝑖𝑎𝑛</m:t>
                      </m:r>
                      <m:d>
                        <m:dPr>
                          <m:ctrlPr>
                            <a:rPr lang="en-US" sz="1400" i="1">
                              <a:latin typeface="Cambria Math" panose="02040503050406030204" pitchFamily="18" charset="0"/>
                            </a:rPr>
                          </m:ctrlPr>
                        </m:dPr>
                        <m:e>
                          <m:r>
                            <a:rPr lang="en-US" sz="1400" i="1">
                              <a:latin typeface="Cambria Math" panose="02040503050406030204" pitchFamily="18" charset="0"/>
                            </a:rPr>
                            <m:t>𝑌</m:t>
                          </m:r>
                        </m:e>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1</m:t>
                                      </m:r>
                                    </m:sub>
                                  </m:sSub>
                                </m:e>
                              </m:d>
                            </m:e>
                          </m:func>
                          <m:r>
                            <a:rPr lang="en-US" sz="1400" i="1">
                              <a:latin typeface="Cambria Math" panose="02040503050406030204" pitchFamily="18" charset="0"/>
                            </a:rPr>
                            <m:t>,</m:t>
                          </m:r>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e>
                              </m:d>
                            </m:e>
                          </m:func>
                        </m:e>
                      </m: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rPr>
                                    <m:t>0</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rPr>
                                    <m:t>1</m:t>
                                  </m:r>
                                </m:sub>
                              </m:sSub>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1</m:t>
                                          </m:r>
                                        </m:sub>
                                      </m:sSub>
                                    </m:e>
                                  </m:d>
                                </m:e>
                              </m:func>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rPr>
                                    <m:t>2</m:t>
                                  </m:r>
                                </m:sub>
                              </m:sSub>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e>
                                  </m:d>
                                </m:e>
                              </m:func>
                            </m:e>
                          </m:d>
                        </m:sup>
                      </m:sSup>
                    </m:oMath>
                  </m:oMathPara>
                </a14:m>
                <a:endParaRPr lang="en-US" sz="1400" dirty="0"/>
              </a:p>
            </p:txBody>
          </p:sp>
        </mc:Choice>
        <mc:Fallback xmlns="">
          <p:sp>
            <p:nvSpPr>
              <p:cNvPr id="29" name="Rectangle 28">
                <a:extLst>
                  <a:ext uri="{FF2B5EF4-FFF2-40B4-BE49-F238E27FC236}">
                    <a16:creationId xmlns:a16="http://schemas.microsoft.com/office/drawing/2014/main" id="{11E00E77-B7A9-49E3-8E29-9B739AA085A8}"/>
                  </a:ext>
                </a:extLst>
              </p:cNvPr>
              <p:cNvSpPr>
                <a:spLocks noRot="1" noChangeAspect="1" noMove="1" noResize="1" noEditPoints="1" noAdjustHandles="1" noChangeArrowheads="1" noChangeShapeType="1" noTextEdit="1"/>
              </p:cNvSpPr>
              <p:nvPr/>
            </p:nvSpPr>
            <p:spPr>
              <a:xfrm>
                <a:off x="-69206" y="1654765"/>
                <a:ext cx="4463017" cy="322589"/>
              </a:xfrm>
              <a:prstGeom prst="rect">
                <a:avLst/>
              </a:prstGeom>
              <a:blipFill>
                <a:blip r:embed="rId9"/>
                <a:stretch>
                  <a:fillRect b="-7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CEBF9D02-B79A-454E-B91A-D0EE1F3E4EE9}"/>
                  </a:ext>
                </a:extLst>
              </p:cNvPr>
              <p:cNvSpPr/>
              <p:nvPr/>
            </p:nvSpPr>
            <p:spPr>
              <a:xfrm>
                <a:off x="4092095" y="1709047"/>
                <a:ext cx="5164427" cy="3225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𝑎𝑛𝑑</m:t>
                      </m:r>
                      <m:r>
                        <a:rPr lang="en-US" sz="1400" b="0" i="1" smtClean="0">
                          <a:latin typeface="Cambria Math" panose="02040503050406030204" pitchFamily="18" charset="0"/>
                        </a:rPr>
                        <m:t> </m:t>
                      </m:r>
                      <m:r>
                        <a:rPr lang="en-US" sz="1400" i="1" smtClean="0">
                          <a:latin typeface="Cambria Math" panose="02040503050406030204" pitchFamily="18" charset="0"/>
                        </a:rPr>
                        <m:t>𝑀𝑒𝑑𝑖𝑎𝑛</m:t>
                      </m:r>
                      <m:d>
                        <m:dPr>
                          <m:ctrlPr>
                            <a:rPr lang="en-US" sz="1400" i="1">
                              <a:latin typeface="Cambria Math" panose="02040503050406030204" pitchFamily="18" charset="0"/>
                            </a:rPr>
                          </m:ctrlPr>
                        </m:dPr>
                        <m:e>
                          <m:r>
                            <a:rPr lang="en-US" sz="1400" i="1">
                              <a:latin typeface="Cambria Math" panose="02040503050406030204" pitchFamily="18" charset="0"/>
                            </a:rPr>
                            <m:t>𝑌</m:t>
                          </m:r>
                        </m:e>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b="1" i="1" smtClean="0">
                                      <a:solidFill>
                                        <a:srgbClr val="00B050"/>
                                      </a:solidFill>
                                      <a:latin typeface="Cambria Math" panose="02040503050406030204" pitchFamily="18" charset="0"/>
                                    </a:rPr>
                                    <m:t>𝟏𝟎</m:t>
                                  </m:r>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1</m:t>
                                      </m:r>
                                    </m:sub>
                                  </m:sSub>
                                </m:e>
                              </m:d>
                            </m:e>
                          </m:func>
                          <m:r>
                            <a:rPr lang="en-US" sz="1400" i="1">
                              <a:latin typeface="Cambria Math" panose="02040503050406030204" pitchFamily="18" charset="0"/>
                            </a:rPr>
                            <m:t>,</m:t>
                          </m:r>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e>
                              </m:d>
                            </m:e>
                          </m:func>
                        </m:e>
                      </m: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rPr>
                                    <m:t>0</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rPr>
                                    <m:t>1</m:t>
                                  </m:r>
                                </m:sub>
                              </m:sSub>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b="1" i="1" smtClean="0">
                                          <a:solidFill>
                                            <a:srgbClr val="00B050"/>
                                          </a:solidFill>
                                          <a:latin typeface="Cambria Math" panose="02040503050406030204" pitchFamily="18" charset="0"/>
                                        </a:rPr>
                                        <m:t>𝟏𝟎</m:t>
                                      </m:r>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1</m:t>
                                          </m:r>
                                        </m:sub>
                                      </m:sSub>
                                    </m:e>
                                  </m:d>
                                </m:e>
                              </m:func>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rPr>
                                    <m:t>2</m:t>
                                  </m:r>
                                </m:sub>
                              </m:sSub>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e>
                                  </m:d>
                                </m:e>
                              </m:func>
                            </m:e>
                          </m:d>
                        </m:sup>
                      </m:sSup>
                    </m:oMath>
                  </m:oMathPara>
                </a14:m>
                <a:endParaRPr lang="en-US" sz="1400" dirty="0"/>
              </a:p>
            </p:txBody>
          </p:sp>
        </mc:Choice>
        <mc:Fallback xmlns="">
          <p:sp>
            <p:nvSpPr>
              <p:cNvPr id="31" name="Rectangle 30">
                <a:extLst>
                  <a:ext uri="{FF2B5EF4-FFF2-40B4-BE49-F238E27FC236}">
                    <a16:creationId xmlns:a16="http://schemas.microsoft.com/office/drawing/2014/main" id="{CEBF9D02-B79A-454E-B91A-D0EE1F3E4EE9}"/>
                  </a:ext>
                </a:extLst>
              </p:cNvPr>
              <p:cNvSpPr>
                <a:spLocks noRot="1" noChangeAspect="1" noMove="1" noResize="1" noEditPoints="1" noAdjustHandles="1" noChangeArrowheads="1" noChangeShapeType="1" noTextEdit="1"/>
              </p:cNvSpPr>
              <p:nvPr/>
            </p:nvSpPr>
            <p:spPr>
              <a:xfrm>
                <a:off x="4092095" y="1709047"/>
                <a:ext cx="5164427" cy="322589"/>
              </a:xfrm>
              <a:prstGeom prst="rect">
                <a:avLst/>
              </a:prstGeom>
              <a:blipFill>
                <a:blip r:embed="rId10"/>
                <a:stretch>
                  <a:fillRect b="-7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7E9CFC50-AA91-4631-910B-98C0464593C0}"/>
                  </a:ext>
                </a:extLst>
              </p:cNvPr>
              <p:cNvSpPr/>
              <p:nvPr/>
            </p:nvSpPr>
            <p:spPr>
              <a:xfrm>
                <a:off x="233846" y="2748232"/>
                <a:ext cx="7274427" cy="7161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num>
                        <m:den>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den>
                      </m:f>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sup>
                          </m:sSup>
                        </m:num>
                        <m:den>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sup>
                          </m:sSup>
                        </m:den>
                      </m:f>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10</m:t>
                                      </m:r>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e>
                          </m:d>
                        </m:sup>
                      </m:sSup>
                    </m:oMath>
                  </m:oMathPara>
                </a14:m>
                <a:endParaRPr lang="en-US" dirty="0"/>
              </a:p>
            </p:txBody>
          </p:sp>
        </mc:Choice>
        <mc:Fallback xmlns="">
          <p:sp>
            <p:nvSpPr>
              <p:cNvPr id="33" name="Rectangle 32">
                <a:extLst>
                  <a:ext uri="{FF2B5EF4-FFF2-40B4-BE49-F238E27FC236}">
                    <a16:creationId xmlns:a16="http://schemas.microsoft.com/office/drawing/2014/main" id="{7E9CFC50-AA91-4631-910B-98C0464593C0}"/>
                  </a:ext>
                </a:extLst>
              </p:cNvPr>
              <p:cNvSpPr>
                <a:spLocks noRot="1" noChangeAspect="1" noMove="1" noResize="1" noEditPoints="1" noAdjustHandles="1" noChangeArrowheads="1" noChangeShapeType="1" noTextEdit="1"/>
              </p:cNvSpPr>
              <p:nvPr/>
            </p:nvSpPr>
            <p:spPr>
              <a:xfrm>
                <a:off x="233846" y="2748232"/>
                <a:ext cx="7274427" cy="71615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BC7F763C-3239-4D8E-854E-BFEE76A2E3C2}"/>
                  </a:ext>
                </a:extLst>
              </p:cNvPr>
              <p:cNvSpPr/>
              <p:nvPr/>
            </p:nvSpPr>
            <p:spPr>
              <a:xfrm>
                <a:off x="357759" y="3524872"/>
                <a:ext cx="5746701" cy="6784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num>
                        <m:den>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den>
                      </m:f>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d>
                            <m:dPr>
                              <m:begChr m:val="["/>
                              <m:endChr m:val="]"/>
                              <m:ctrlPr>
                                <a:rPr lang="en-US" i="1" smtClean="0">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e>
                          </m:d>
                        </m:sup>
                      </m:sSup>
                    </m:oMath>
                  </m:oMathPara>
                </a14:m>
                <a:endParaRPr lang="en-US" dirty="0"/>
              </a:p>
            </p:txBody>
          </p:sp>
        </mc:Choice>
        <mc:Fallback xmlns="">
          <p:sp>
            <p:nvSpPr>
              <p:cNvPr id="34" name="Rectangle 33">
                <a:extLst>
                  <a:ext uri="{FF2B5EF4-FFF2-40B4-BE49-F238E27FC236}">
                    <a16:creationId xmlns:a16="http://schemas.microsoft.com/office/drawing/2014/main" id="{BC7F763C-3239-4D8E-854E-BFEE76A2E3C2}"/>
                  </a:ext>
                </a:extLst>
              </p:cNvPr>
              <p:cNvSpPr>
                <a:spLocks noRot="1" noChangeAspect="1" noMove="1" noResize="1" noEditPoints="1" noAdjustHandles="1" noChangeArrowheads="1" noChangeShapeType="1" noTextEdit="1"/>
              </p:cNvSpPr>
              <p:nvPr/>
            </p:nvSpPr>
            <p:spPr>
              <a:xfrm>
                <a:off x="357759" y="3524872"/>
                <a:ext cx="5746701" cy="67845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79B115F2-D045-4F3B-8824-D1D53E2942FF}"/>
                  </a:ext>
                </a:extLst>
              </p:cNvPr>
              <p:cNvSpPr/>
              <p:nvPr/>
            </p:nvSpPr>
            <p:spPr>
              <a:xfrm>
                <a:off x="357759" y="4881884"/>
                <a:ext cx="5764078" cy="6784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num>
                        <m:den>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den>
                      </m:f>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log</m:t>
                              </m:r>
                            </m:fName>
                            <m:e>
                              <m:d>
                                <m:dPr>
                                  <m:ctrlPr>
                                    <a:rPr lang="en-US" i="1" smtClean="0">
                                      <a:latin typeface="Cambria Math" panose="02040503050406030204" pitchFamily="18" charset="0"/>
                                    </a:rPr>
                                  </m:ctrlPr>
                                </m:dPr>
                                <m:e>
                                  <m:r>
                                    <a:rPr lang="en-US" b="0" i="1" smtClean="0">
                                      <a:latin typeface="Cambria Math" panose="02040503050406030204" pitchFamily="18" charset="0"/>
                                    </a:rPr>
                                    <m:t>10</m:t>
                                  </m:r>
                                </m:e>
                              </m:d>
                            </m:e>
                          </m:func>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up>
                                  </m:sSup>
                                </m:e>
                              </m:d>
                            </m:e>
                          </m:func>
                        </m:sup>
                      </m:sSup>
                    </m:oMath>
                  </m:oMathPara>
                </a14:m>
                <a:endParaRPr lang="en-US" dirty="0"/>
              </a:p>
            </p:txBody>
          </p:sp>
        </mc:Choice>
        <mc:Fallback xmlns="">
          <p:sp>
            <p:nvSpPr>
              <p:cNvPr id="36" name="Rectangle 35">
                <a:extLst>
                  <a:ext uri="{FF2B5EF4-FFF2-40B4-BE49-F238E27FC236}">
                    <a16:creationId xmlns:a16="http://schemas.microsoft.com/office/drawing/2014/main" id="{79B115F2-D045-4F3B-8824-D1D53E2942FF}"/>
                  </a:ext>
                </a:extLst>
              </p:cNvPr>
              <p:cNvSpPr>
                <a:spLocks noRot="1" noChangeAspect="1" noMove="1" noResize="1" noEditPoints="1" noAdjustHandles="1" noChangeArrowheads="1" noChangeShapeType="1" noTextEdit="1"/>
              </p:cNvSpPr>
              <p:nvPr/>
            </p:nvSpPr>
            <p:spPr>
              <a:xfrm>
                <a:off x="357759" y="4881884"/>
                <a:ext cx="5764078" cy="67845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39FA465-D6AD-454C-A0B8-0556922F1EDD}"/>
                  </a:ext>
                </a:extLst>
              </p:cNvPr>
              <p:cNvSpPr/>
              <p:nvPr/>
            </p:nvSpPr>
            <p:spPr>
              <a:xfrm>
                <a:off x="357759" y="5560392"/>
                <a:ext cx="4412362" cy="67845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r>
                            <a:rPr lang="en-US" b="1" i="1">
                              <a:latin typeface="Cambria Math" panose="02040503050406030204" pitchFamily="18" charset="0"/>
                            </a:rPr>
                            <m:t>𝑴𝒆𝒅𝒊𝒂𝒏</m:t>
                          </m:r>
                          <m:d>
                            <m:dPr>
                              <m:ctrlPr>
                                <a:rPr lang="en-US" b="1" i="1">
                                  <a:latin typeface="Cambria Math" panose="02040503050406030204" pitchFamily="18" charset="0"/>
                                </a:rPr>
                              </m:ctrlPr>
                            </m:dPr>
                            <m:e>
                              <m:r>
                                <a:rPr lang="en-US" b="1" i="1">
                                  <a:latin typeface="Cambria Math" panose="02040503050406030204" pitchFamily="18" charset="0"/>
                                </a:rPr>
                                <m:t>𝒀</m:t>
                              </m:r>
                            </m:e>
                            <m:e>
                              <m:func>
                                <m:funcPr>
                                  <m:ctrlPr>
                                    <a:rPr lang="en-US" b="1" i="1">
                                      <a:latin typeface="Cambria Math" panose="02040503050406030204" pitchFamily="18" charset="0"/>
                                    </a:rPr>
                                  </m:ctrlPr>
                                </m:funcPr>
                                <m:fName>
                                  <m:r>
                                    <a:rPr lang="en-US" b="1" i="1">
                                      <a:latin typeface="Cambria Math" panose="02040503050406030204" pitchFamily="18" charset="0"/>
                                    </a:rPr>
                                    <m:t>𝒍𝒐𝒈</m:t>
                                  </m:r>
                                </m:fName>
                                <m:e>
                                  <m:d>
                                    <m:dPr>
                                      <m:ctrlPr>
                                        <a:rPr lang="en-US" b="1" i="1">
                                          <a:latin typeface="Cambria Math" panose="02040503050406030204" pitchFamily="18" charset="0"/>
                                        </a:rPr>
                                      </m:ctrlPr>
                                    </m:dPr>
                                    <m:e>
                                      <m:r>
                                        <a:rPr lang="en-US" b="1" i="1">
                                          <a:latin typeface="Cambria Math" panose="02040503050406030204" pitchFamily="18" charset="0"/>
                                        </a:rPr>
                                        <m:t>𝟏𝟎</m:t>
                                      </m:r>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𝟏</m:t>
                                          </m:r>
                                        </m:sub>
                                      </m:sSub>
                                    </m:e>
                                  </m:d>
                                </m:e>
                              </m:func>
                              <m:r>
                                <a:rPr lang="en-US" b="1" i="1">
                                  <a:latin typeface="Cambria Math" panose="02040503050406030204" pitchFamily="18" charset="0"/>
                                </a:rPr>
                                <m:t>,</m:t>
                              </m:r>
                              <m:func>
                                <m:funcPr>
                                  <m:ctrlPr>
                                    <a:rPr lang="en-US" b="1" i="1">
                                      <a:latin typeface="Cambria Math" panose="02040503050406030204" pitchFamily="18" charset="0"/>
                                    </a:rPr>
                                  </m:ctrlPr>
                                </m:funcPr>
                                <m:fName>
                                  <m:r>
                                    <a:rPr lang="en-US" b="1" i="1">
                                      <a:latin typeface="Cambria Math" panose="02040503050406030204" pitchFamily="18" charset="0"/>
                                    </a:rPr>
                                    <m:t>𝒍𝒐𝒈</m:t>
                                  </m:r>
                                </m:fName>
                                <m:e>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𝟐</m:t>
                                          </m:r>
                                        </m:sub>
                                      </m:sSub>
                                    </m:e>
                                  </m:d>
                                </m:e>
                              </m:func>
                            </m:e>
                          </m:d>
                        </m:num>
                        <m:den>
                          <m:r>
                            <a:rPr lang="en-US" b="1" i="1">
                              <a:latin typeface="Cambria Math" panose="02040503050406030204" pitchFamily="18" charset="0"/>
                            </a:rPr>
                            <m:t>𝑴𝒆𝒅𝒊𝒂𝒏</m:t>
                          </m:r>
                          <m:d>
                            <m:dPr>
                              <m:ctrlPr>
                                <a:rPr lang="en-US" b="1" i="1">
                                  <a:latin typeface="Cambria Math" panose="02040503050406030204" pitchFamily="18" charset="0"/>
                                </a:rPr>
                              </m:ctrlPr>
                            </m:dPr>
                            <m:e>
                              <m:r>
                                <a:rPr lang="en-US" b="1" i="1">
                                  <a:latin typeface="Cambria Math" panose="02040503050406030204" pitchFamily="18" charset="0"/>
                                </a:rPr>
                                <m:t>𝒀</m:t>
                              </m:r>
                            </m:e>
                            <m:e>
                              <m:func>
                                <m:funcPr>
                                  <m:ctrlPr>
                                    <a:rPr lang="en-US" b="1" i="1">
                                      <a:latin typeface="Cambria Math" panose="02040503050406030204" pitchFamily="18" charset="0"/>
                                    </a:rPr>
                                  </m:ctrlPr>
                                </m:funcPr>
                                <m:fName>
                                  <m:r>
                                    <a:rPr lang="en-US" b="1" i="1">
                                      <a:latin typeface="Cambria Math" panose="02040503050406030204" pitchFamily="18" charset="0"/>
                                    </a:rPr>
                                    <m:t>𝒍𝒐𝒈</m:t>
                                  </m:r>
                                </m:fName>
                                <m:e>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𝟏</m:t>
                                          </m:r>
                                        </m:sub>
                                      </m:sSub>
                                    </m:e>
                                  </m:d>
                                </m:e>
                              </m:func>
                              <m:r>
                                <a:rPr lang="en-US" b="1" i="1">
                                  <a:latin typeface="Cambria Math" panose="02040503050406030204" pitchFamily="18" charset="0"/>
                                </a:rPr>
                                <m:t>,</m:t>
                              </m:r>
                              <m:func>
                                <m:funcPr>
                                  <m:ctrlPr>
                                    <a:rPr lang="en-US" b="1" i="1">
                                      <a:latin typeface="Cambria Math" panose="02040503050406030204" pitchFamily="18" charset="0"/>
                                    </a:rPr>
                                  </m:ctrlPr>
                                </m:funcPr>
                                <m:fName>
                                  <m:r>
                                    <a:rPr lang="en-US" b="1" i="1">
                                      <a:latin typeface="Cambria Math" panose="02040503050406030204" pitchFamily="18" charset="0"/>
                                    </a:rPr>
                                    <m:t>𝒍𝒐𝒈</m:t>
                                  </m:r>
                                </m:fName>
                                <m:e>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𝟐</m:t>
                                          </m:r>
                                        </m:sub>
                                      </m:sSub>
                                    </m:e>
                                  </m:d>
                                </m:e>
                              </m:func>
                            </m:e>
                          </m:d>
                        </m:den>
                      </m:f>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𝟏𝟎</m:t>
                          </m:r>
                        </m:e>
                        <m:sup>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𝜷</m:t>
                              </m:r>
                            </m:e>
                            <m:sub>
                              <m:r>
                                <a:rPr lang="en-US" b="1" i="1">
                                  <a:latin typeface="Cambria Math" panose="02040503050406030204" pitchFamily="18" charset="0"/>
                                </a:rPr>
                                <m:t>𝟏</m:t>
                              </m:r>
                            </m:sub>
                          </m:sSub>
                        </m:sup>
                      </m:sSup>
                    </m:oMath>
                  </m:oMathPara>
                </a14:m>
                <a:endParaRPr lang="en-US" b="1" dirty="0"/>
              </a:p>
            </p:txBody>
          </p:sp>
        </mc:Choice>
        <mc:Fallback xmlns="">
          <p:sp>
            <p:nvSpPr>
              <p:cNvPr id="37" name="Rectangle 36">
                <a:extLst>
                  <a:ext uri="{FF2B5EF4-FFF2-40B4-BE49-F238E27FC236}">
                    <a16:creationId xmlns:a16="http://schemas.microsoft.com/office/drawing/2014/main" id="{939FA465-D6AD-454C-A0B8-0556922F1EDD}"/>
                  </a:ext>
                </a:extLst>
              </p:cNvPr>
              <p:cNvSpPr>
                <a:spLocks noRot="1" noChangeAspect="1" noMove="1" noResize="1" noEditPoints="1" noAdjustHandles="1" noChangeArrowheads="1" noChangeShapeType="1" noTextEdit="1"/>
              </p:cNvSpPr>
              <p:nvPr/>
            </p:nvSpPr>
            <p:spPr>
              <a:xfrm>
                <a:off x="357759" y="5560392"/>
                <a:ext cx="4412362" cy="678455"/>
              </a:xfrm>
              <a:prstGeom prst="rect">
                <a:avLst/>
              </a:prstGeom>
              <a:blipFill>
                <a:blip r:embed="rId14"/>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9646E2C-AB87-40E2-927F-9ED6935F61F4}"/>
                  </a:ext>
                </a:extLst>
              </p:cNvPr>
              <p:cNvSpPr txBox="1"/>
              <p:nvPr/>
            </p:nvSpPr>
            <p:spPr>
              <a:xfrm>
                <a:off x="6394641" y="3695292"/>
                <a:ext cx="1752599" cy="2044278"/>
              </a:xfrm>
              <a:prstGeom prst="rect">
                <a:avLst/>
              </a:prstGeom>
              <a:noFill/>
            </p:spPr>
            <p:txBody>
              <a:bodyPr wrap="square" rtlCol="0">
                <a:spAutoFit/>
              </a:bodyPr>
              <a:lstStyle/>
              <a:p>
                <a:r>
                  <a:rPr lang="en-US" dirty="0">
                    <a:ea typeface="Cambria Math"/>
                  </a:rPr>
                  <a:t>** Note: We use a base of 10 for </a:t>
                </a:r>
                <a14:m>
                  <m:oMath xmlns:m="http://schemas.openxmlformats.org/officeDocument/2006/math">
                    <m:sSup>
                      <m:sSupPr>
                        <m:ctrlPr>
                          <a:rPr lang="en-US" i="1">
                            <a:latin typeface="Cambria Math" panose="02040503050406030204" pitchFamily="18" charset="0"/>
                            <a:ea typeface="Cambria Math"/>
                          </a:rPr>
                        </m:ctrlPr>
                      </m:sSupPr>
                      <m:e>
                        <m:r>
                          <a:rPr lang="en-US" b="0" i="1" smtClean="0">
                            <a:latin typeface="Cambria Math" panose="02040503050406030204" pitchFamily="18" charset="0"/>
                            <a:ea typeface="Cambria Math"/>
                          </a:rPr>
                          <m:t>10</m:t>
                        </m:r>
                      </m:e>
                      <m:sup>
                        <m:sSub>
                          <m:sSubPr>
                            <m:ctrlPr>
                              <a:rPr lang="en-US" i="1" dirty="0">
                                <a:latin typeface="Cambria Math" panose="02040503050406030204" pitchFamily="18" charset="0"/>
                                <a:ea typeface="Cambria Math"/>
                              </a:rPr>
                            </m:ctrlPr>
                          </m:sSubPr>
                          <m:e>
                            <m:r>
                              <a:rPr lang="en-US" b="0" i="1" dirty="0">
                                <a:latin typeface="Cambria Math"/>
                                <a:ea typeface="Cambria Math"/>
                              </a:rPr>
                              <m:t>𝛽</m:t>
                            </m:r>
                          </m:e>
                          <m:sub>
                            <m:r>
                              <a:rPr lang="en-US" b="0" i="1" dirty="0">
                                <a:latin typeface="Cambria Math"/>
                                <a:ea typeface="Cambria Math"/>
                              </a:rPr>
                              <m:t>1</m:t>
                            </m:r>
                          </m:sub>
                        </m:sSub>
                      </m:sup>
                    </m:sSup>
                  </m:oMath>
                </a14:m>
                <a:r>
                  <a:rPr lang="en-US" dirty="0"/>
                  <a:t> because x was increased 10-fold. Any base on the log could be used.</a:t>
                </a:r>
              </a:p>
            </p:txBody>
          </p:sp>
        </mc:Choice>
        <mc:Fallback xmlns="">
          <p:sp>
            <p:nvSpPr>
              <p:cNvPr id="24" name="TextBox 23">
                <a:extLst>
                  <a:ext uri="{FF2B5EF4-FFF2-40B4-BE49-F238E27FC236}">
                    <a16:creationId xmlns:a16="http://schemas.microsoft.com/office/drawing/2014/main" id="{09646E2C-AB87-40E2-927F-9ED6935F61F4}"/>
                  </a:ext>
                </a:extLst>
              </p:cNvPr>
              <p:cNvSpPr txBox="1">
                <a:spLocks noRot="1" noChangeAspect="1" noMove="1" noResize="1" noEditPoints="1" noAdjustHandles="1" noChangeArrowheads="1" noChangeShapeType="1" noTextEdit="1"/>
              </p:cNvSpPr>
              <p:nvPr/>
            </p:nvSpPr>
            <p:spPr>
              <a:xfrm>
                <a:off x="6394641" y="3695292"/>
                <a:ext cx="1752599" cy="2044278"/>
              </a:xfrm>
              <a:prstGeom prst="rect">
                <a:avLst/>
              </a:prstGeom>
              <a:blipFill>
                <a:blip r:embed="rId15"/>
                <a:stretch>
                  <a:fillRect l="-3136" t="-1488" r="-4181" b="-3571"/>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D7D4FA0D-8604-4173-98E2-8FD0AA480D81}"/>
              </a:ext>
            </a:extLst>
          </p:cNvPr>
          <p:cNvCxnSpPr>
            <a:cxnSpLocks/>
          </p:cNvCxnSpPr>
          <p:nvPr/>
        </p:nvCxnSpPr>
        <p:spPr>
          <a:xfrm flipV="1">
            <a:off x="7994840" y="2101836"/>
            <a:ext cx="844360" cy="2881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0433C1D-D293-4036-A910-6292B6C547E5}"/>
              </a:ext>
            </a:extLst>
          </p:cNvPr>
          <p:cNvCxnSpPr>
            <a:cxnSpLocks/>
          </p:cNvCxnSpPr>
          <p:nvPr/>
        </p:nvCxnSpPr>
        <p:spPr>
          <a:xfrm flipV="1">
            <a:off x="7954022" y="2431304"/>
            <a:ext cx="844360" cy="2881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278CC5-190D-4812-9A55-0E7DC3913A7E}"/>
              </a:ext>
            </a:extLst>
          </p:cNvPr>
          <p:cNvCxnSpPr/>
          <p:nvPr/>
        </p:nvCxnSpPr>
        <p:spPr>
          <a:xfrm flipV="1">
            <a:off x="403243" y="1372086"/>
            <a:ext cx="304800" cy="28197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B13943-38BF-4104-9973-F9C7702240FB}"/>
              </a:ext>
            </a:extLst>
          </p:cNvPr>
          <p:cNvCxnSpPr/>
          <p:nvPr/>
        </p:nvCxnSpPr>
        <p:spPr>
          <a:xfrm flipV="1">
            <a:off x="5181600" y="5052022"/>
            <a:ext cx="304800" cy="28197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442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90708-97FC-4748-B2DB-25E90334D531}"/>
              </a:ext>
            </a:extLst>
          </p:cNvPr>
          <p:cNvSpPr>
            <a:spLocks noGrp="1"/>
          </p:cNvSpPr>
          <p:nvPr>
            <p:ph type="title"/>
          </p:nvPr>
        </p:nvSpPr>
        <p:spPr/>
        <p:txBody>
          <a:bodyPr/>
          <a:lstStyle/>
          <a:p>
            <a:r>
              <a:rPr lang="en-US" dirty="0"/>
              <a:t>Indicator (Dummy)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73DA59-E52A-4BC2-A326-F108AEFDEF74}"/>
                  </a:ext>
                </a:extLst>
              </p:cNvPr>
              <p:cNvSpPr>
                <a:spLocks noGrp="1"/>
              </p:cNvSpPr>
              <p:nvPr>
                <p:ph idx="1"/>
              </p:nvPr>
            </p:nvSpPr>
            <p:spPr>
              <a:xfrm>
                <a:off x="152400" y="1219201"/>
                <a:ext cx="8763000" cy="3505200"/>
              </a:xfrm>
            </p:spPr>
            <p:txBody>
              <a:bodyPr>
                <a:normAutofit fontScale="70000" lnSpcReduction="20000"/>
              </a:bodyPr>
              <a:lstStyle/>
              <a:p>
                <a:pPr marL="0" indent="0">
                  <a:buNone/>
                </a:pPr>
                <a:r>
                  <a:rPr lang="en-US" dirty="0"/>
                  <a:t>Suppose we have the independent variable </a:t>
                </a:r>
                <a:r>
                  <a:rPr lang="en-US" i="1" dirty="0"/>
                  <a:t>color</a:t>
                </a:r>
                <a:r>
                  <a:rPr lang="en-US" dirty="0"/>
                  <a:t>, which can take on the values ‘</a:t>
                </a:r>
                <a:r>
                  <a:rPr lang="en-US" dirty="0">
                    <a:solidFill>
                      <a:srgbClr val="0070C0"/>
                    </a:solidFill>
                  </a:rPr>
                  <a:t>blue</a:t>
                </a:r>
                <a:r>
                  <a:rPr lang="en-US" dirty="0"/>
                  <a:t>,’ ‘</a:t>
                </a:r>
                <a:r>
                  <a:rPr lang="en-US" dirty="0">
                    <a:solidFill>
                      <a:srgbClr val="FF0000"/>
                    </a:solidFill>
                  </a:rPr>
                  <a:t>red</a:t>
                </a:r>
                <a:r>
                  <a:rPr lang="en-US" dirty="0"/>
                  <a:t>,’ and ‘</a:t>
                </a:r>
                <a:r>
                  <a:rPr lang="en-US" dirty="0">
                    <a:solidFill>
                      <a:srgbClr val="00B050"/>
                    </a:solidFill>
                  </a:rPr>
                  <a:t>green</a:t>
                </a:r>
                <a:r>
                  <a:rPr lang="en-US" dirty="0"/>
                  <a:t>.’</a:t>
                </a:r>
              </a:p>
              <a:p>
                <a:pPr marL="0" indent="0">
                  <a:buNone/>
                </a:pPr>
                <a:r>
                  <a:rPr lang="en-US" dirty="0"/>
                  <a:t>When we plug the values of the independent variables into the regression equation, we obviously can’t do any math with these colors. So, we create indicator variables. If we create the binary variables </a:t>
                </a:r>
                <a:r>
                  <a:rPr lang="en-US" i="1" dirty="0"/>
                  <a:t>color1</a:t>
                </a:r>
                <a:r>
                  <a:rPr lang="en-US" dirty="0"/>
                  <a:t> and </a:t>
                </a:r>
                <a:r>
                  <a:rPr lang="en-US" i="1" dirty="0"/>
                  <a:t>color2</a:t>
                </a:r>
                <a:r>
                  <a:rPr lang="en-US" dirty="0"/>
                  <a:t>, we have a unique and complete mapping from color to the set color1 and color2.</a:t>
                </a:r>
              </a:p>
              <a:p>
                <a:pPr marL="0" indent="0">
                  <a:buNone/>
                </a:pPr>
                <a:r>
                  <a:rPr lang="en-US" dirty="0"/>
                  <a:t>Set </a:t>
                </a:r>
                <a14:m>
                  <m:oMath xmlns:m="http://schemas.openxmlformats.org/officeDocument/2006/math">
                    <m:r>
                      <a:rPr lang="en-US" b="0" i="1" smtClean="0">
                        <a:latin typeface="Cambria Math" panose="02040503050406030204" pitchFamily="18" charset="0"/>
                      </a:rPr>
                      <m:t>𝑐𝑜𝑙𝑜𝑟</m:t>
                    </m:r>
                    <m:r>
                      <a:rPr lang="en-US" b="0" i="1" smtClean="0">
                        <a:latin typeface="Cambria Math" panose="02040503050406030204" pitchFamily="18" charset="0"/>
                      </a:rPr>
                      <m:t>1=</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𝑐𝑜𝑙𝑜𝑟</m:t>
                            </m:r>
                            <m:r>
                              <a:rPr lang="en-US" b="0" i="1" smtClean="0">
                                <a:latin typeface="Cambria Math" panose="02040503050406030204" pitchFamily="18" charset="0"/>
                              </a:rPr>
                              <m:t>=</m:t>
                            </m:r>
                            <m:r>
                              <a:rPr lang="en-US" b="0" i="1" smtClean="0">
                                <a:latin typeface="Cambria Math" panose="02040503050406030204" pitchFamily="18" charset="0"/>
                              </a:rPr>
                              <m:t>𝑏𝑙𝑢𝑒</m:t>
                            </m:r>
                            <m:r>
                              <a:rPr lang="en-US" b="0" i="1" smtClean="0">
                                <a:latin typeface="Cambria Math" panose="02040503050406030204" pitchFamily="18" charset="0"/>
                              </a:rPr>
                              <m:t> </m:t>
                            </m:r>
                          </m:e>
                          <m:e>
                            <m:r>
                              <a:rPr lang="en-US" b="0" i="1" smtClean="0">
                                <a:latin typeface="Cambria Math" panose="02040503050406030204" pitchFamily="18" charset="0"/>
                              </a:rPr>
                              <m:t>0 </m:t>
                            </m:r>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𝑏𝑙𝑢𝑒</m:t>
                            </m:r>
                          </m:e>
                        </m:eqArr>
                      </m:e>
                    </m:d>
                  </m:oMath>
                </a14:m>
                <a:r>
                  <a:rPr lang="en-US" b="0" dirty="0"/>
                  <a:t> and </a:t>
                </a:r>
                <a14:m>
                  <m:oMath xmlns:m="http://schemas.openxmlformats.org/officeDocument/2006/math">
                    <m:r>
                      <a:rPr lang="en-US" i="1">
                        <a:latin typeface="Cambria Math" panose="02040503050406030204" pitchFamily="18" charset="0"/>
                      </a:rPr>
                      <m:t>𝑐𝑜𝑙𝑜𝑟</m:t>
                    </m:r>
                    <m:r>
                      <a:rPr lang="en-US" b="0" i="1" smtClean="0">
                        <a:latin typeface="Cambria Math" panose="02040503050406030204" pitchFamily="18" charset="0"/>
                      </a:rPr>
                      <m:t>2</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1 </m:t>
                            </m:r>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𝑐𝑜𝑙𝑜𝑟</m:t>
                            </m:r>
                            <m:r>
                              <a:rPr lang="en-US" i="1">
                                <a:latin typeface="Cambria Math" panose="02040503050406030204" pitchFamily="18" charset="0"/>
                              </a:rPr>
                              <m:t>=</m:t>
                            </m:r>
                            <m:r>
                              <a:rPr lang="en-US" b="0" i="1" smtClean="0">
                                <a:latin typeface="Cambria Math" panose="02040503050406030204" pitchFamily="18" charset="0"/>
                              </a:rPr>
                              <m:t>𝑟𝑒𝑑</m:t>
                            </m:r>
                            <m:r>
                              <a:rPr lang="en-US" i="1">
                                <a:latin typeface="Cambria Math" panose="02040503050406030204" pitchFamily="18" charset="0"/>
                              </a:rPr>
                              <m:t> </m:t>
                            </m:r>
                          </m:e>
                          <m:e>
                            <m:r>
                              <a:rPr lang="en-US" i="1">
                                <a:latin typeface="Cambria Math" panose="02040503050406030204" pitchFamily="18" charset="0"/>
                              </a:rPr>
                              <m:t>0 </m:t>
                            </m:r>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𝑟𝑒𝑑</m:t>
                            </m:r>
                          </m:e>
                        </m:eqArr>
                      </m:e>
                    </m:d>
                  </m:oMath>
                </a14:m>
                <a:endParaRPr lang="en-US" dirty="0"/>
              </a:p>
              <a:p>
                <a:pPr marL="0" indent="0">
                  <a:buNone/>
                </a:pPr>
                <a:r>
                  <a:rPr lang="en-US" dirty="0"/>
                  <a:t>By default, if color = green, then color1=0 and color2=0.</a:t>
                </a:r>
              </a:p>
            </p:txBody>
          </p:sp>
        </mc:Choice>
        <mc:Fallback xmlns="">
          <p:sp>
            <p:nvSpPr>
              <p:cNvPr id="3" name="Content Placeholder 2">
                <a:extLst>
                  <a:ext uri="{FF2B5EF4-FFF2-40B4-BE49-F238E27FC236}">
                    <a16:creationId xmlns:a16="http://schemas.microsoft.com/office/drawing/2014/main" id="{C073DA59-E52A-4BC2-A326-F108AEFDEF74}"/>
                  </a:ext>
                </a:extLst>
              </p:cNvPr>
              <p:cNvSpPr>
                <a:spLocks noGrp="1" noRot="1" noChangeAspect="1" noMove="1" noResize="1" noEditPoints="1" noAdjustHandles="1" noChangeArrowheads="1" noChangeShapeType="1" noTextEdit="1"/>
              </p:cNvSpPr>
              <p:nvPr>
                <p:ph idx="1"/>
              </p:nvPr>
            </p:nvSpPr>
            <p:spPr>
              <a:xfrm>
                <a:off x="152400" y="1219201"/>
                <a:ext cx="8763000" cy="3505200"/>
              </a:xfrm>
              <a:blipFill>
                <a:blip r:embed="rId2"/>
                <a:stretch>
                  <a:fillRect l="-904" t="-2957"/>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870454D0-AEBF-482C-B0CA-B2B4E19A9767}"/>
              </a:ext>
            </a:extLst>
          </p:cNvPr>
          <p:cNvGraphicFramePr>
            <a:graphicFrameLocks noGrp="1"/>
          </p:cNvGraphicFramePr>
          <p:nvPr>
            <p:extLst>
              <p:ext uri="{D42A27DB-BD31-4B8C-83A1-F6EECF244321}">
                <p14:modId xmlns:p14="http://schemas.microsoft.com/office/powerpoint/2010/main" val="894592570"/>
              </p:ext>
            </p:extLst>
          </p:nvPr>
        </p:nvGraphicFramePr>
        <p:xfrm>
          <a:off x="2108200" y="4438650"/>
          <a:ext cx="3759200" cy="819150"/>
        </p:xfrm>
        <a:graphic>
          <a:graphicData uri="http://schemas.openxmlformats.org/drawingml/2006/table">
            <a:tbl>
              <a:tblPr/>
              <a:tblGrid>
                <a:gridCol w="939800">
                  <a:extLst>
                    <a:ext uri="{9D8B030D-6E8A-4147-A177-3AD203B41FA5}">
                      <a16:colId xmlns:a16="http://schemas.microsoft.com/office/drawing/2014/main" val="2794117885"/>
                    </a:ext>
                  </a:extLst>
                </a:gridCol>
                <a:gridCol w="939800">
                  <a:extLst>
                    <a:ext uri="{9D8B030D-6E8A-4147-A177-3AD203B41FA5}">
                      <a16:colId xmlns:a16="http://schemas.microsoft.com/office/drawing/2014/main" val="613132451"/>
                    </a:ext>
                  </a:extLst>
                </a:gridCol>
                <a:gridCol w="939800">
                  <a:extLst>
                    <a:ext uri="{9D8B030D-6E8A-4147-A177-3AD203B41FA5}">
                      <a16:colId xmlns:a16="http://schemas.microsoft.com/office/drawing/2014/main" val="2880271266"/>
                    </a:ext>
                  </a:extLst>
                </a:gridCol>
                <a:gridCol w="939800">
                  <a:extLst>
                    <a:ext uri="{9D8B030D-6E8A-4147-A177-3AD203B41FA5}">
                      <a16:colId xmlns:a16="http://schemas.microsoft.com/office/drawing/2014/main" val="4185821194"/>
                    </a:ext>
                  </a:extLst>
                </a:gridCol>
              </a:tblGrid>
              <a:tr h="273050">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70C0"/>
                          </a:solidFill>
                          <a:effectLst/>
                          <a:latin typeface="Calibri" panose="020F0502020204030204" pitchFamily="34" charset="0"/>
                        </a:rPr>
                        <a:t>Blue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FF0000"/>
                          </a:solidFill>
                          <a:effectLst/>
                          <a:latin typeface="Calibri" panose="020F0502020204030204" pitchFamily="34" charset="0"/>
                        </a:rPr>
                        <a:t>Red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B050"/>
                          </a:solidFill>
                          <a:effectLst/>
                          <a:latin typeface="Calibri" panose="020F0502020204030204" pitchFamily="34" charset="0"/>
                        </a:rPr>
                        <a:t>Green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2903889"/>
                  </a:ext>
                </a:extLst>
              </a:tr>
              <a:tr h="273050">
                <a:tc>
                  <a:txBody>
                    <a:bodyPr/>
                    <a:lstStyle/>
                    <a:p>
                      <a:pPr algn="l" fontAlgn="b"/>
                      <a:r>
                        <a:rPr lang="en-US" sz="1100" b="0" i="0" u="none" strike="noStrike">
                          <a:solidFill>
                            <a:srgbClr val="000000"/>
                          </a:solidFill>
                          <a:effectLst/>
                          <a:latin typeface="Calibri" panose="020F0502020204030204" pitchFamily="34" charset="0"/>
                        </a:rPr>
                        <a:t>Color1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3597219"/>
                  </a:ext>
                </a:extLst>
              </a:tr>
              <a:tr h="273050">
                <a:tc>
                  <a:txBody>
                    <a:bodyPr/>
                    <a:lstStyle/>
                    <a:p>
                      <a:pPr algn="l" fontAlgn="b"/>
                      <a:r>
                        <a:rPr lang="en-US" sz="1100" b="0" i="0" u="none" strike="noStrike">
                          <a:solidFill>
                            <a:srgbClr val="000000"/>
                          </a:solidFill>
                          <a:effectLst/>
                          <a:latin typeface="Calibri" panose="020F0502020204030204" pitchFamily="34" charset="0"/>
                        </a:rPr>
                        <a:t>Color2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2674066"/>
                  </a:ext>
                </a:extLst>
              </a:tr>
            </a:tbl>
          </a:graphicData>
        </a:graphic>
      </p:graphicFrame>
      <p:sp>
        <p:nvSpPr>
          <p:cNvPr id="5" name="TextBox 4">
            <a:extLst>
              <a:ext uri="{FF2B5EF4-FFF2-40B4-BE49-F238E27FC236}">
                <a16:creationId xmlns:a16="http://schemas.microsoft.com/office/drawing/2014/main" id="{9B46A860-3426-4017-9345-9C5FD1443B84}"/>
              </a:ext>
            </a:extLst>
          </p:cNvPr>
          <p:cNvSpPr txBox="1"/>
          <p:nvPr/>
        </p:nvSpPr>
        <p:spPr>
          <a:xfrm>
            <a:off x="304800" y="5257800"/>
            <a:ext cx="8153400" cy="646331"/>
          </a:xfrm>
          <a:prstGeom prst="rect">
            <a:avLst/>
          </a:prstGeom>
          <a:noFill/>
        </p:spPr>
        <p:txBody>
          <a:bodyPr wrap="square" rtlCol="0">
            <a:spAutoFit/>
          </a:bodyPr>
          <a:lstStyle/>
          <a:p>
            <a:r>
              <a:rPr lang="en-US" dirty="0"/>
              <a:t>Because the last category will always occur when all of the indicator variables equal 0, we need c-1 indicator variables for c categories.</a:t>
            </a:r>
          </a:p>
        </p:txBody>
      </p:sp>
      <p:sp>
        <p:nvSpPr>
          <p:cNvPr id="6" name="TextBox 5">
            <a:extLst>
              <a:ext uri="{FF2B5EF4-FFF2-40B4-BE49-F238E27FC236}">
                <a16:creationId xmlns:a16="http://schemas.microsoft.com/office/drawing/2014/main" id="{2C5E9BB4-CB5A-43E5-9737-CDBBF76DCA27}"/>
              </a:ext>
            </a:extLst>
          </p:cNvPr>
          <p:cNvSpPr txBox="1"/>
          <p:nvPr/>
        </p:nvSpPr>
        <p:spPr>
          <a:xfrm>
            <a:off x="282222" y="5884375"/>
            <a:ext cx="8153400" cy="923330"/>
          </a:xfrm>
          <a:prstGeom prst="rect">
            <a:avLst/>
          </a:prstGeom>
          <a:noFill/>
        </p:spPr>
        <p:txBody>
          <a:bodyPr wrap="square" rtlCol="0">
            <a:spAutoFit/>
          </a:bodyPr>
          <a:lstStyle/>
          <a:p>
            <a:r>
              <a:rPr lang="en-US" dirty="0"/>
              <a:t>SAS can automatically create indicator variables from categorical ones.</a:t>
            </a:r>
          </a:p>
          <a:p>
            <a:r>
              <a:rPr lang="en-US" dirty="0"/>
              <a:t>Rule of thumb: If you can’t assign units to categories with values 1, 2, 3, etc., the variables should be treated as categorical and indicator variables should be created.</a:t>
            </a:r>
          </a:p>
        </p:txBody>
      </p:sp>
    </p:spTree>
    <p:extLst>
      <p:ext uri="{BB962C8B-B14F-4D97-AF65-F5344CB8AC3E}">
        <p14:creationId xmlns:p14="http://schemas.microsoft.com/office/powerpoint/2010/main" val="329275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Break Out Unit 12</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55955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HSB2 Example</a:t>
            </a:r>
          </a:p>
        </p:txBody>
      </p:sp>
      <p:sp>
        <p:nvSpPr>
          <p:cNvPr id="3" name="Content Placeholder 2"/>
          <p:cNvSpPr>
            <a:spLocks noGrp="1"/>
          </p:cNvSpPr>
          <p:nvPr>
            <p:ph idx="1"/>
          </p:nvPr>
        </p:nvSpPr>
        <p:spPr>
          <a:xfrm>
            <a:off x="457200" y="1219200"/>
            <a:ext cx="8229600" cy="4906963"/>
          </a:xfrm>
        </p:spPr>
        <p:txBody>
          <a:bodyPr>
            <a:normAutofit fontScale="77500" lnSpcReduction="20000"/>
          </a:bodyPr>
          <a:lstStyle/>
          <a:p>
            <a:pPr marL="514350" indent="-514350">
              <a:buAutoNum type="arabicParenR"/>
            </a:pPr>
            <a:r>
              <a:rPr lang="en-US" dirty="0"/>
              <a:t>We would like to create a model with a categorical variable for socioeconomic status (SES) in order to test if there is a difference in mean science score for changes between SES = 3 to SES = 1 and SES = 3 to SES =2, taking the math score into account. (Assume math is associated with the science score in the same way for each SES. ) Can we quantify these amounts? That is, by how much can we expect the science score to increase or decrease with respect to SES = 3 (</a:t>
            </a:r>
            <a:r>
              <a:rPr lang="en-US" dirty="0">
                <a:solidFill>
                  <a:srgbClr val="0070C0"/>
                </a:solidFill>
              </a:rPr>
              <a:t>make SES = 3 the reference level</a:t>
            </a:r>
            <a:r>
              <a:rPr lang="en-US" dirty="0"/>
              <a:t>).  </a:t>
            </a:r>
            <a:r>
              <a:rPr lang="en-US" b="1" i="1" dirty="0"/>
              <a:t>Be sure and write out the model statement and check assumptions!</a:t>
            </a:r>
          </a:p>
          <a:p>
            <a:pPr marL="514350" indent="-514350">
              <a:buFont typeface="Arial" panose="020B0604020202020204" pitchFamily="34" charset="0"/>
              <a:buAutoNum type="arabicParenR"/>
            </a:pPr>
            <a:r>
              <a:rPr lang="en-US" dirty="0">
                <a:solidFill>
                  <a:schemeClr val="bg1">
                    <a:lumMod val="75000"/>
                  </a:schemeClr>
                </a:solidFill>
              </a:rPr>
              <a:t>Next, we want to know if and how much the math score is related to the science score </a:t>
            </a:r>
            <a:r>
              <a:rPr lang="en-US" u="sng" dirty="0">
                <a:solidFill>
                  <a:schemeClr val="bg1">
                    <a:lumMod val="75000"/>
                  </a:schemeClr>
                </a:solidFill>
              </a:rPr>
              <a:t>after controlling for the reading score.</a:t>
            </a:r>
            <a:r>
              <a:rPr lang="en-US" dirty="0">
                <a:solidFill>
                  <a:schemeClr val="bg1">
                    <a:lumMod val="75000"/>
                  </a:schemeClr>
                </a:solidFill>
              </a:rPr>
              <a:t> </a:t>
            </a:r>
            <a:r>
              <a:rPr lang="en-US" b="1" i="1" dirty="0">
                <a:solidFill>
                  <a:schemeClr val="bg1">
                    <a:lumMod val="75000"/>
                  </a:schemeClr>
                </a:solidFill>
              </a:rPr>
              <a:t>Be sure and write out the model statement and check assumptions!</a:t>
            </a:r>
          </a:p>
          <a:p>
            <a:pPr marL="514350" indent="-514350">
              <a:buAutoNum type="arabicParenR"/>
            </a:pPr>
            <a:endParaRPr lang="en-US" u="sng" dirty="0"/>
          </a:p>
        </p:txBody>
      </p:sp>
    </p:spTree>
    <p:extLst>
      <p:ext uri="{BB962C8B-B14F-4D97-AF65-F5344CB8AC3E}">
        <p14:creationId xmlns:p14="http://schemas.microsoft.com/office/powerpoint/2010/main" val="117663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Influential Points and Assumptions!!!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24001"/>
            <a:ext cx="4399327"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943600" y="1524000"/>
            <a:ext cx="2743200" cy="5078313"/>
          </a:xfrm>
          <a:prstGeom prst="rect">
            <a:avLst/>
          </a:prstGeom>
          <a:noFill/>
        </p:spPr>
        <p:txBody>
          <a:bodyPr wrap="square" rtlCol="0">
            <a:spAutoFit/>
          </a:bodyPr>
          <a:lstStyle/>
          <a:p>
            <a:r>
              <a:rPr lang="en-US" dirty="0"/>
              <a:t>There do not appear to be any extremely influential points. </a:t>
            </a:r>
          </a:p>
          <a:p>
            <a:endParaRPr lang="en-US" dirty="0"/>
          </a:p>
          <a:p>
            <a:r>
              <a:rPr lang="en-US" dirty="0"/>
              <a:t>Judging from the scatter plot, q-q plot, and histogram of the residuals, there is no evidence that the residuals do not follow a normal distribution with constant variance.</a:t>
            </a:r>
          </a:p>
          <a:p>
            <a:endParaRPr lang="en-US" dirty="0"/>
          </a:p>
          <a:p>
            <a:r>
              <a:rPr lang="en-US" dirty="0"/>
              <a:t>We assume here that the observations are independent, although we do this with caution as they are known to be clustered by school.  </a:t>
            </a:r>
          </a:p>
        </p:txBody>
      </p:sp>
      <mc:AlternateContent xmlns:mc="http://schemas.openxmlformats.org/markup-compatibility/2006" xmlns:a14="http://schemas.microsoft.com/office/drawing/2010/main">
        <mc:Choice Requires="a14">
          <p:sp>
            <p:nvSpPr>
              <p:cNvPr id="6" name="TextBox 5"/>
              <p:cNvSpPr txBox="1"/>
              <p:nvPr/>
            </p:nvSpPr>
            <p:spPr>
              <a:xfrm>
                <a:off x="1371600" y="969220"/>
                <a:ext cx="65603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smtClean="0"/>
                        <m:t>{</m:t>
                      </m:r>
                      <m:r>
                        <m:rPr>
                          <m:nor/>
                        </m:rPr>
                        <a:rPr lang="en-US" b="0" i="0" dirty="0" smtClean="0"/>
                        <m:t>Science</m:t>
                      </m:r>
                      <m:r>
                        <m:rPr>
                          <m:nor/>
                        </m:rPr>
                        <a:rPr lang="en-US" b="0" i="0" dirty="0" smtClean="0"/>
                        <m:t> </m:t>
                      </m:r>
                      <m:r>
                        <m:rPr>
                          <m:nor/>
                        </m:rPr>
                        <a:rPr lang="en-US" b="0" i="0" dirty="0" smtClean="0"/>
                        <m:t>Score</m:t>
                      </m:r>
                      <m:r>
                        <m:rPr>
                          <m:nor/>
                        </m:rPr>
                        <a:rPr lang="en-US" dirty="0" smtClean="0"/>
                        <m:t>|</m:t>
                      </m:r>
                      <m:r>
                        <m:rPr>
                          <m:nor/>
                        </m:rPr>
                        <a:rPr lang="en-US" b="0" i="0" dirty="0" smtClean="0"/>
                        <m:t>SES</m:t>
                      </m:r>
                      <m:r>
                        <m:rPr>
                          <m:nor/>
                        </m:rPr>
                        <a:rPr lang="en-US" b="0" i="0" dirty="0" smtClean="0"/>
                        <m:t>, </m:t>
                      </m:r>
                      <m:r>
                        <m:rPr>
                          <m:nor/>
                        </m:rPr>
                        <a:rPr lang="en-US" b="0" i="0" dirty="0" smtClean="0"/>
                        <m:t>Math</m:t>
                      </m:r>
                      <m:r>
                        <m:rPr>
                          <m:nor/>
                        </m:rPr>
                        <a:rPr lang="en-US" dirty="0" smtClean="0"/>
                        <m:t>} =</m:t>
                      </m:r>
                      <m:sSub>
                        <m:sSubPr>
                          <m:ctrlPr>
                            <a:rPr lang="en-US" i="1" dirty="0">
                              <a:latin typeface="Cambria Math" panose="02040503050406030204" pitchFamily="18" charset="0"/>
                            </a:rPr>
                          </m:ctrlPr>
                        </m:sSubPr>
                        <m:e>
                          <m:r>
                            <a:rPr lang="en-US" b="0" i="1" dirty="0" smtClean="0">
                              <a:latin typeface="Cambria Math"/>
                            </a:rPr>
                            <m:t> </m:t>
                          </m:r>
                          <m:r>
                            <a:rPr lang="en-US" i="1" dirty="0">
                              <a:latin typeface="Cambria Math"/>
                              <a:ea typeface="Cambria Math"/>
                            </a:rPr>
                            <m:t>𝛽</m:t>
                          </m:r>
                        </m:e>
                        <m:sub>
                          <m:r>
                            <a:rPr lang="en-US" i="1" dirty="0">
                              <a:latin typeface="Cambria Math"/>
                            </a:rPr>
                            <m:t>0</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ea typeface="Cambria Math"/>
                            </a:rPr>
                            <m:t>𝛽</m:t>
                          </m:r>
                        </m:e>
                        <m:sub>
                          <m:r>
                            <a:rPr lang="en-US" i="1" dirty="0">
                              <a:latin typeface="Cambria Math"/>
                              <a:ea typeface="Cambria Math"/>
                            </a:rPr>
                            <m:t>1</m:t>
                          </m:r>
                        </m:sub>
                      </m:sSub>
                      <m:r>
                        <a:rPr lang="en-US" b="0" i="1" dirty="0" smtClean="0">
                          <a:latin typeface="Cambria Math"/>
                          <a:ea typeface="Cambria Math"/>
                        </a:rPr>
                        <m:t>𝑆𝐸𝑆</m:t>
                      </m:r>
                      <m:r>
                        <a:rPr lang="en-US" b="0" i="1" dirty="0" smtClean="0">
                          <a:latin typeface="Cambria Math"/>
                          <a:ea typeface="Cambria Math"/>
                        </a:rPr>
                        <m:t>1+</m:t>
                      </m:r>
                      <m:sSub>
                        <m:sSubPr>
                          <m:ctrlPr>
                            <a:rPr lang="en-US" i="1" dirty="0">
                              <a:latin typeface="Cambria Math" panose="02040503050406030204" pitchFamily="18" charset="0"/>
                            </a:rPr>
                          </m:ctrlPr>
                        </m:sSubPr>
                        <m:e>
                          <m:r>
                            <a:rPr lang="en-US" i="1" dirty="0">
                              <a:latin typeface="Cambria Math"/>
                              <a:ea typeface="Cambria Math"/>
                            </a:rPr>
                            <m:t>𝛽</m:t>
                          </m:r>
                        </m:e>
                        <m:sub>
                          <m:r>
                            <a:rPr lang="en-US" b="0" i="1" dirty="0" smtClean="0">
                              <a:latin typeface="Cambria Math"/>
                              <a:ea typeface="Cambria Math"/>
                            </a:rPr>
                            <m:t>2</m:t>
                          </m:r>
                        </m:sub>
                      </m:sSub>
                      <m:r>
                        <a:rPr lang="en-US" i="1" dirty="0">
                          <a:latin typeface="Cambria Math"/>
                          <a:ea typeface="Cambria Math"/>
                        </a:rPr>
                        <m:t>𝑆𝐸𝑆</m:t>
                      </m:r>
                      <m:r>
                        <a:rPr lang="en-US" b="0" i="1" dirty="0" smtClean="0">
                          <a:latin typeface="Cambria Math"/>
                          <a:ea typeface="Cambria Math"/>
                        </a:rPr>
                        <m:t>2+</m:t>
                      </m:r>
                      <m:sSub>
                        <m:sSubPr>
                          <m:ctrlPr>
                            <a:rPr lang="en-US" i="1" dirty="0">
                              <a:latin typeface="Cambria Math" panose="02040503050406030204" pitchFamily="18" charset="0"/>
                            </a:rPr>
                          </m:ctrlPr>
                        </m:sSubPr>
                        <m:e>
                          <m:r>
                            <a:rPr lang="en-US" i="1" dirty="0">
                              <a:latin typeface="Cambria Math"/>
                              <a:ea typeface="Cambria Math"/>
                            </a:rPr>
                            <m:t>𝛽</m:t>
                          </m:r>
                        </m:e>
                        <m:sub>
                          <m:r>
                            <a:rPr lang="en-US" b="0" i="1" dirty="0" smtClean="0">
                              <a:latin typeface="Cambria Math"/>
                              <a:ea typeface="Cambria Math"/>
                            </a:rPr>
                            <m:t>3</m:t>
                          </m:r>
                        </m:sub>
                      </m:sSub>
                      <m:r>
                        <a:rPr lang="en-US" b="0" i="1" dirty="0" smtClean="0">
                          <a:latin typeface="Cambria Math"/>
                          <a:ea typeface="Cambria Math"/>
                        </a:rPr>
                        <m:t>𝑀𝑎𝑡h</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371600" y="969220"/>
                <a:ext cx="6560386" cy="369332"/>
              </a:xfrm>
              <a:prstGeom prst="rect">
                <a:avLst/>
              </a:prstGeom>
              <a:blipFill>
                <a:blip r:embed="rId3"/>
                <a:stretch>
                  <a:fillRect t="-6557" b="-11475"/>
                </a:stretch>
              </a:blipFill>
            </p:spPr>
            <p:txBody>
              <a:bodyPr/>
              <a:lstStyle/>
              <a:p>
                <a:r>
                  <a:rPr lang="en-US">
                    <a:noFill/>
                  </a:rPr>
                  <a:t> </a:t>
                </a:r>
              </a:p>
            </p:txBody>
          </p:sp>
        </mc:Fallback>
      </mc:AlternateContent>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1475" y="6019800"/>
            <a:ext cx="3762375"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7038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Question 1 </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5375" y="1393981"/>
            <a:ext cx="4497371" cy="2023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TextBox 4"/>
              <p:cNvSpPr txBox="1"/>
              <p:nvPr/>
            </p:nvSpPr>
            <p:spPr>
              <a:xfrm>
                <a:off x="1437952" y="990600"/>
                <a:ext cx="65603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smtClean="0"/>
                        <m:t>{</m:t>
                      </m:r>
                      <m:r>
                        <m:rPr>
                          <m:nor/>
                        </m:rPr>
                        <a:rPr lang="en-US" b="0" i="0" dirty="0" smtClean="0"/>
                        <m:t>Science</m:t>
                      </m:r>
                      <m:r>
                        <m:rPr>
                          <m:nor/>
                        </m:rPr>
                        <a:rPr lang="en-US" b="0" i="0" dirty="0" smtClean="0"/>
                        <m:t> </m:t>
                      </m:r>
                      <m:r>
                        <m:rPr>
                          <m:nor/>
                        </m:rPr>
                        <a:rPr lang="en-US" b="0" i="0" dirty="0" smtClean="0"/>
                        <m:t>Score</m:t>
                      </m:r>
                      <m:r>
                        <m:rPr>
                          <m:nor/>
                        </m:rPr>
                        <a:rPr lang="en-US" dirty="0" smtClean="0"/>
                        <m:t>|</m:t>
                      </m:r>
                      <m:r>
                        <m:rPr>
                          <m:nor/>
                        </m:rPr>
                        <a:rPr lang="en-US" b="0" i="0" dirty="0" smtClean="0"/>
                        <m:t>SES</m:t>
                      </m:r>
                      <m:r>
                        <m:rPr>
                          <m:nor/>
                        </m:rPr>
                        <a:rPr lang="en-US" b="0" i="0" dirty="0" smtClean="0"/>
                        <m:t>, </m:t>
                      </m:r>
                      <m:r>
                        <m:rPr>
                          <m:nor/>
                        </m:rPr>
                        <a:rPr lang="en-US" b="0" i="0" dirty="0" smtClean="0"/>
                        <m:t>Math</m:t>
                      </m:r>
                      <m:r>
                        <m:rPr>
                          <m:nor/>
                        </m:rPr>
                        <a:rPr lang="en-US" dirty="0" smtClean="0"/>
                        <m:t>} =</m:t>
                      </m:r>
                      <m:sSub>
                        <m:sSubPr>
                          <m:ctrlPr>
                            <a:rPr lang="en-US" i="1" dirty="0">
                              <a:latin typeface="Cambria Math" panose="02040503050406030204" pitchFamily="18" charset="0"/>
                            </a:rPr>
                          </m:ctrlPr>
                        </m:sSubPr>
                        <m:e>
                          <m:r>
                            <a:rPr lang="en-US" b="0" i="1" dirty="0" smtClean="0">
                              <a:latin typeface="Cambria Math"/>
                            </a:rPr>
                            <m:t> </m:t>
                          </m:r>
                          <m:r>
                            <a:rPr lang="en-US" i="1" dirty="0">
                              <a:latin typeface="Cambria Math"/>
                              <a:ea typeface="Cambria Math"/>
                            </a:rPr>
                            <m:t>𝛽</m:t>
                          </m:r>
                        </m:e>
                        <m:sub>
                          <m:r>
                            <a:rPr lang="en-US" i="1" dirty="0">
                              <a:latin typeface="Cambria Math"/>
                            </a:rPr>
                            <m:t>0</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ea typeface="Cambria Math"/>
                            </a:rPr>
                            <m:t>𝛽</m:t>
                          </m:r>
                        </m:e>
                        <m:sub>
                          <m:r>
                            <a:rPr lang="en-US" i="1" dirty="0">
                              <a:latin typeface="Cambria Math"/>
                              <a:ea typeface="Cambria Math"/>
                            </a:rPr>
                            <m:t>1</m:t>
                          </m:r>
                        </m:sub>
                      </m:sSub>
                      <m:r>
                        <a:rPr lang="en-US" b="0" i="1" dirty="0" smtClean="0">
                          <a:latin typeface="Cambria Math"/>
                          <a:ea typeface="Cambria Math"/>
                        </a:rPr>
                        <m:t>𝑆𝐸𝑆</m:t>
                      </m:r>
                      <m:r>
                        <a:rPr lang="en-US" b="0" i="1" dirty="0" smtClean="0">
                          <a:latin typeface="Cambria Math"/>
                          <a:ea typeface="Cambria Math"/>
                        </a:rPr>
                        <m:t>1+</m:t>
                      </m:r>
                      <m:sSub>
                        <m:sSubPr>
                          <m:ctrlPr>
                            <a:rPr lang="en-US" i="1" dirty="0">
                              <a:latin typeface="Cambria Math" panose="02040503050406030204" pitchFamily="18" charset="0"/>
                            </a:rPr>
                          </m:ctrlPr>
                        </m:sSubPr>
                        <m:e>
                          <m:r>
                            <a:rPr lang="en-US" i="1" dirty="0">
                              <a:latin typeface="Cambria Math"/>
                              <a:ea typeface="Cambria Math"/>
                            </a:rPr>
                            <m:t>𝛽</m:t>
                          </m:r>
                        </m:e>
                        <m:sub>
                          <m:r>
                            <a:rPr lang="en-US" b="0" i="1" dirty="0" smtClean="0">
                              <a:latin typeface="Cambria Math"/>
                              <a:ea typeface="Cambria Math"/>
                            </a:rPr>
                            <m:t>2</m:t>
                          </m:r>
                        </m:sub>
                      </m:sSub>
                      <m:r>
                        <a:rPr lang="en-US" i="1" dirty="0">
                          <a:latin typeface="Cambria Math"/>
                          <a:ea typeface="Cambria Math"/>
                        </a:rPr>
                        <m:t>𝑆𝐸𝑆</m:t>
                      </m:r>
                      <m:r>
                        <a:rPr lang="en-US" b="0" i="1" dirty="0" smtClean="0">
                          <a:latin typeface="Cambria Math"/>
                          <a:ea typeface="Cambria Math"/>
                        </a:rPr>
                        <m:t>2+</m:t>
                      </m:r>
                      <m:sSub>
                        <m:sSubPr>
                          <m:ctrlPr>
                            <a:rPr lang="en-US" i="1" dirty="0">
                              <a:latin typeface="Cambria Math" panose="02040503050406030204" pitchFamily="18" charset="0"/>
                            </a:rPr>
                          </m:ctrlPr>
                        </m:sSubPr>
                        <m:e>
                          <m:r>
                            <a:rPr lang="en-US" i="1" dirty="0">
                              <a:latin typeface="Cambria Math"/>
                              <a:ea typeface="Cambria Math"/>
                            </a:rPr>
                            <m:t>𝛽</m:t>
                          </m:r>
                        </m:e>
                        <m:sub>
                          <m:r>
                            <a:rPr lang="en-US" b="0" i="1" dirty="0" smtClean="0">
                              <a:latin typeface="Cambria Math"/>
                              <a:ea typeface="Cambria Math"/>
                            </a:rPr>
                            <m:t>3</m:t>
                          </m:r>
                        </m:sub>
                      </m:sSub>
                      <m:r>
                        <a:rPr lang="en-US" b="0" i="1" dirty="0" smtClean="0">
                          <a:latin typeface="Cambria Math"/>
                          <a:ea typeface="Cambria Math"/>
                        </a:rPr>
                        <m:t>𝑀𝑎𝑡h</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437952" y="990600"/>
                <a:ext cx="6560386" cy="369332"/>
              </a:xfrm>
              <a:prstGeom prst="rect">
                <a:avLst/>
              </a:prstGeom>
              <a:blipFill rotWithShape="0">
                <a:blip r:embed="rId3"/>
                <a:stretch>
                  <a:fillRect t="-6667"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61024" y="3611529"/>
                <a:ext cx="8783390" cy="27699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dirty="0"/>
                        <m:t>SES</m:t>
                      </m:r>
                      <m:r>
                        <m:rPr>
                          <m:nor/>
                        </m:rPr>
                        <a:rPr lang="en-US" dirty="0"/>
                        <m:t> , </m:t>
                      </m:r>
                      <m:r>
                        <m:rPr>
                          <m:nor/>
                        </m:rPr>
                        <a:rPr lang="en-US" dirty="0"/>
                        <m:t>Math</m:t>
                      </m:r>
                      <m:r>
                        <m:rPr>
                          <m:nor/>
                        </m:rPr>
                        <a:rPr lang="en-US" dirty="0"/>
                        <m:t>}</m:t>
                      </m:r>
                      <m:r>
                        <a:rPr lang="en-US" b="0" i="1" smtClean="0">
                          <a:latin typeface="Cambria Math" panose="02040503050406030204" pitchFamily="18" charset="0"/>
                        </a:rPr>
                        <m:t>=19.91−3.316∗</m:t>
                      </m:r>
                      <m:r>
                        <a:rPr lang="en-US" b="0" i="1" smtClean="0">
                          <a:latin typeface="Cambria Math" panose="02040503050406030204" pitchFamily="18" charset="0"/>
                        </a:rPr>
                        <m:t>𝑆𝐸𝑆</m:t>
                      </m:r>
                      <m:r>
                        <a:rPr lang="en-US" b="0" i="1" smtClean="0">
                          <a:latin typeface="Cambria Math" panose="02040503050406030204" pitchFamily="18" charset="0"/>
                        </a:rPr>
                        <m:t>1 −1.236 </m:t>
                      </m:r>
                      <m:r>
                        <a:rPr lang="en-US" b="0" i="1" smtClean="0">
                          <a:latin typeface="Cambria Math" panose="02040503050406030204" pitchFamily="18" charset="0"/>
                        </a:rPr>
                        <m:t>𝑆𝐸𝑆</m:t>
                      </m:r>
                      <m:r>
                        <a:rPr lang="en-US" b="0" i="1" smtClean="0">
                          <a:latin typeface="Cambria Math" panose="02040503050406030204" pitchFamily="18" charset="0"/>
                        </a:rPr>
                        <m:t>2+ .633 </m:t>
                      </m:r>
                      <m:r>
                        <a:rPr lang="en-US" b="0" i="1" smtClean="0">
                          <a:latin typeface="Cambria Math" panose="02040503050406030204" pitchFamily="18" charset="0"/>
                        </a:rPr>
                        <m:t>𝑀𝑎𝑡h</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161024" y="3611529"/>
                <a:ext cx="8783390" cy="276999"/>
              </a:xfrm>
              <a:prstGeom prst="rect">
                <a:avLst/>
              </a:prstGeom>
              <a:blipFill>
                <a:blip r:embed="rId4"/>
                <a:stretch>
                  <a:fillRect t="-23913" b="-30435"/>
                </a:stretch>
              </a:blipFill>
            </p:spPr>
            <p:txBody>
              <a:bodyPr/>
              <a:lstStyle/>
              <a:p>
                <a:r>
                  <a:rPr lang="en-US">
                    <a:noFill/>
                  </a:rPr>
                  <a:t> </a:t>
                </a:r>
              </a:p>
            </p:txBody>
          </p:sp>
        </mc:Fallback>
      </mc:AlternateContent>
      <p:graphicFrame>
        <p:nvGraphicFramePr>
          <p:cNvPr id="6" name="Table 5"/>
          <p:cNvGraphicFramePr>
            <a:graphicFrameLocks noGrp="1"/>
          </p:cNvGraphicFramePr>
          <p:nvPr/>
        </p:nvGraphicFramePr>
        <p:xfrm>
          <a:off x="266700" y="1706562"/>
          <a:ext cx="1828800" cy="762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787129974"/>
                    </a:ext>
                  </a:extLst>
                </a:gridCol>
                <a:gridCol w="609600">
                  <a:extLst>
                    <a:ext uri="{9D8B030D-6E8A-4147-A177-3AD203B41FA5}">
                      <a16:colId xmlns:a16="http://schemas.microsoft.com/office/drawing/2014/main" val="1944200546"/>
                    </a:ext>
                  </a:extLst>
                </a:gridCol>
                <a:gridCol w="609600">
                  <a:extLst>
                    <a:ext uri="{9D8B030D-6E8A-4147-A177-3AD203B41FA5}">
                      <a16:colId xmlns:a16="http://schemas.microsoft.com/office/drawing/2014/main" val="3321159168"/>
                    </a:ext>
                  </a:extLst>
                </a:gridCol>
              </a:tblGrid>
              <a:tr h="190500">
                <a:tc>
                  <a:txBody>
                    <a:bodyPr/>
                    <a:lstStyle/>
                    <a:p>
                      <a:pPr algn="ctr" fontAlgn="b"/>
                      <a:r>
                        <a:rPr lang="en-US" sz="1100" u="none" strike="noStrike">
                          <a:effectLst/>
                        </a:rPr>
                        <a:t>SES value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SES1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SES2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66028649"/>
                  </a:ext>
                </a:extLst>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27031394"/>
                  </a:ext>
                </a:extLst>
              </a:tr>
              <a:tr h="190500">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20280841"/>
                  </a:ext>
                </a:extLst>
              </a:tr>
              <a:tr h="190500">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70753900"/>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019821C-8D62-4DE9-B2D3-14C2D5E39004}"/>
                  </a:ext>
                </a:extLst>
              </p:cNvPr>
              <p:cNvSpPr txBox="1"/>
              <p:nvPr/>
            </p:nvSpPr>
            <p:spPr>
              <a:xfrm>
                <a:off x="0" y="4124195"/>
                <a:ext cx="8783390" cy="276999"/>
              </a:xfrm>
              <a:prstGeom prst="rect">
                <a:avLst/>
              </a:prstGeom>
              <a:noFill/>
            </p:spPr>
            <p:txBody>
              <a:bodyPr wrap="square" lIns="0" tIns="0" rIns="0" bIns="0" rtlCol="0">
                <a:spAutoFit/>
              </a:bodyPr>
              <a:lstStyle/>
              <a:p>
                <a:pPr algn="ctr"/>
                <a14:m>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3</m:t>
                    </m:r>
                    <m:r>
                      <m:rPr>
                        <m:nor/>
                      </m:rPr>
                      <a:rPr lang="en-US" dirty="0"/>
                      <m:t>, </m:t>
                    </m:r>
                    <m:r>
                      <m:rPr>
                        <m:nor/>
                      </m:rPr>
                      <a:rPr lang="en-US" dirty="0"/>
                      <m:t>Math</m:t>
                    </m:r>
                    <m:r>
                      <m:rPr>
                        <m:nor/>
                      </m:rPr>
                      <a:rPr lang="en-US" dirty="0"/>
                      <m:t>} </m:t>
                    </m:r>
                  </m:oMath>
                </a14:m>
                <a:r>
                  <a:rPr lang="en-US" dirty="0"/>
                  <a:t>= 19.91 – 3.316*0- 1.236*0+ .633 * Math</a:t>
                </a:r>
              </a:p>
            </p:txBody>
          </p:sp>
        </mc:Choice>
        <mc:Fallback xmlns="">
          <p:sp>
            <p:nvSpPr>
              <p:cNvPr id="8" name="TextBox 7">
                <a:extLst>
                  <a:ext uri="{FF2B5EF4-FFF2-40B4-BE49-F238E27FC236}">
                    <a16:creationId xmlns:a16="http://schemas.microsoft.com/office/drawing/2014/main" id="{B019821C-8D62-4DE9-B2D3-14C2D5E39004}"/>
                  </a:ext>
                </a:extLst>
              </p:cNvPr>
              <p:cNvSpPr txBox="1">
                <a:spLocks noRot="1" noChangeAspect="1" noMove="1" noResize="1" noEditPoints="1" noAdjustHandles="1" noChangeArrowheads="1" noChangeShapeType="1" noTextEdit="1"/>
              </p:cNvSpPr>
              <p:nvPr/>
            </p:nvSpPr>
            <p:spPr>
              <a:xfrm>
                <a:off x="0" y="4124195"/>
                <a:ext cx="8783390" cy="276999"/>
              </a:xfrm>
              <a:prstGeom prst="rect">
                <a:avLst/>
              </a:prstGeom>
              <a:blipFill>
                <a:blip r:embed="rId5"/>
                <a:stretch>
                  <a:fillRect t="-28889"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2DAD92D-08E1-474B-BECA-E6F920BF11DF}"/>
                  </a:ext>
                </a:extLst>
              </p:cNvPr>
              <p:cNvSpPr txBox="1"/>
              <p:nvPr/>
            </p:nvSpPr>
            <p:spPr>
              <a:xfrm>
                <a:off x="457200" y="5635210"/>
                <a:ext cx="8783390" cy="27699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1</m:t>
                      </m:r>
                      <m:r>
                        <m:rPr>
                          <m:nor/>
                        </m:rPr>
                        <a:rPr lang="en-US" dirty="0"/>
                        <m:t>, </m:t>
                      </m:r>
                      <m:r>
                        <m:rPr>
                          <m:nor/>
                        </m:rPr>
                        <a:rPr lang="en-US" dirty="0"/>
                        <m:t>Math</m:t>
                      </m:r>
                      <m:r>
                        <m:rPr>
                          <m:nor/>
                        </m:rPr>
                        <a:rPr lang="en-US" dirty="0"/>
                        <m:t>}= 19.91 – 3.316∗1− 1.236∗0+ .633 ∗ </m:t>
                      </m:r>
                      <m:r>
                        <m:rPr>
                          <m:nor/>
                        </m:rPr>
                        <a:rPr lang="en-US" dirty="0"/>
                        <m:t>Math</m:t>
                      </m:r>
                    </m:oMath>
                  </m:oMathPara>
                </a14:m>
                <a:endParaRPr lang="en-US" dirty="0"/>
              </a:p>
            </p:txBody>
          </p:sp>
        </mc:Choice>
        <mc:Fallback xmlns="">
          <p:sp>
            <p:nvSpPr>
              <p:cNvPr id="9" name="TextBox 8">
                <a:extLst>
                  <a:ext uri="{FF2B5EF4-FFF2-40B4-BE49-F238E27FC236}">
                    <a16:creationId xmlns:a16="http://schemas.microsoft.com/office/drawing/2014/main" id="{22DAD92D-08E1-474B-BECA-E6F920BF11DF}"/>
                  </a:ext>
                </a:extLst>
              </p:cNvPr>
              <p:cNvSpPr txBox="1">
                <a:spLocks noRot="1" noChangeAspect="1" noMove="1" noResize="1" noEditPoints="1" noAdjustHandles="1" noChangeArrowheads="1" noChangeShapeType="1" noTextEdit="1"/>
              </p:cNvSpPr>
              <p:nvPr/>
            </p:nvSpPr>
            <p:spPr>
              <a:xfrm>
                <a:off x="457200" y="5635210"/>
                <a:ext cx="8783390" cy="276999"/>
              </a:xfrm>
              <a:prstGeom prst="rect">
                <a:avLst/>
              </a:prstGeom>
              <a:blipFill>
                <a:blip r:embed="rId6"/>
                <a:stretch>
                  <a:fillRect t="-23913"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498E0B9-403B-46F9-8299-E1715958C648}"/>
                  </a:ext>
                </a:extLst>
              </p:cNvPr>
              <p:cNvSpPr txBox="1"/>
              <p:nvPr/>
            </p:nvSpPr>
            <p:spPr>
              <a:xfrm>
                <a:off x="0" y="4772935"/>
                <a:ext cx="8783390" cy="276999"/>
              </a:xfrm>
              <a:prstGeom prst="rect">
                <a:avLst/>
              </a:prstGeom>
              <a:noFill/>
            </p:spPr>
            <p:txBody>
              <a:bodyPr wrap="square" lIns="0" tIns="0" rIns="0" bIns="0" rtlCol="0">
                <a:spAutoFit/>
              </a:bodyPr>
              <a:lstStyle/>
              <a:p>
                <a:pPr algn="ctr"/>
                <a14:m>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2</m:t>
                    </m:r>
                    <m:r>
                      <m:rPr>
                        <m:nor/>
                      </m:rPr>
                      <a:rPr lang="en-US" dirty="0"/>
                      <m:t>, </m:t>
                    </m:r>
                    <m:r>
                      <m:rPr>
                        <m:nor/>
                      </m:rPr>
                      <a:rPr lang="en-US" dirty="0"/>
                      <m:t>Math</m:t>
                    </m:r>
                    <m:r>
                      <m:rPr>
                        <m:nor/>
                      </m:rPr>
                      <a:rPr lang="en-US" dirty="0"/>
                      <m:t>} </m:t>
                    </m:r>
                  </m:oMath>
                </a14:m>
                <a:r>
                  <a:rPr lang="en-US" dirty="0"/>
                  <a:t>= 19.91 –3.316*0 - 1.236*1 + .633*Math</a:t>
                </a:r>
              </a:p>
            </p:txBody>
          </p:sp>
        </mc:Choice>
        <mc:Fallback xmlns="">
          <p:sp>
            <p:nvSpPr>
              <p:cNvPr id="10" name="TextBox 9">
                <a:extLst>
                  <a:ext uri="{FF2B5EF4-FFF2-40B4-BE49-F238E27FC236}">
                    <a16:creationId xmlns:a16="http://schemas.microsoft.com/office/drawing/2014/main" id="{E498E0B9-403B-46F9-8299-E1715958C648}"/>
                  </a:ext>
                </a:extLst>
              </p:cNvPr>
              <p:cNvSpPr txBox="1">
                <a:spLocks noRot="1" noChangeAspect="1" noMove="1" noResize="1" noEditPoints="1" noAdjustHandles="1" noChangeArrowheads="1" noChangeShapeType="1" noTextEdit="1"/>
              </p:cNvSpPr>
              <p:nvPr/>
            </p:nvSpPr>
            <p:spPr>
              <a:xfrm>
                <a:off x="0" y="4772935"/>
                <a:ext cx="8783390" cy="276999"/>
              </a:xfrm>
              <a:prstGeom prst="rect">
                <a:avLst/>
              </a:prstGeom>
              <a:blipFill>
                <a:blip r:embed="rId7"/>
                <a:stretch>
                  <a:fillRect t="-28889" b="-5111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1D2A5742-AA9A-440D-A854-25AFC77169ED}"/>
              </a:ext>
            </a:extLst>
          </p:cNvPr>
          <p:cNvSpPr/>
          <p:nvPr/>
        </p:nvSpPr>
        <p:spPr>
          <a:xfrm>
            <a:off x="6110117" y="3057468"/>
            <a:ext cx="612629" cy="27706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B9CDD53-2526-48AA-A712-526F87A5444D}"/>
              </a:ext>
            </a:extLst>
          </p:cNvPr>
          <p:cNvSpPr/>
          <p:nvPr/>
        </p:nvSpPr>
        <p:spPr>
          <a:xfrm>
            <a:off x="3178578" y="1873336"/>
            <a:ext cx="914400" cy="21319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C4AE218-7E07-4D91-9475-1519ED8D14E6}"/>
              </a:ext>
            </a:extLst>
          </p:cNvPr>
          <p:cNvCxnSpPr>
            <a:cxnSpLocks/>
          </p:cNvCxnSpPr>
          <p:nvPr/>
        </p:nvCxnSpPr>
        <p:spPr>
          <a:xfrm>
            <a:off x="3635778" y="2086526"/>
            <a:ext cx="0" cy="156088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E073400-0FF2-434D-9F6B-75061D9FEA36}"/>
              </a:ext>
            </a:extLst>
          </p:cNvPr>
          <p:cNvSpPr/>
          <p:nvPr/>
        </p:nvSpPr>
        <p:spPr>
          <a:xfrm>
            <a:off x="3178578" y="2471752"/>
            <a:ext cx="914400" cy="22437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DE1C0E7-9670-4D11-9B2E-AEAB380B5175}"/>
              </a:ext>
            </a:extLst>
          </p:cNvPr>
          <p:cNvCxnSpPr>
            <a:cxnSpLocks/>
            <a:stCxn id="14" idx="2"/>
          </p:cNvCxnSpPr>
          <p:nvPr/>
        </p:nvCxnSpPr>
        <p:spPr>
          <a:xfrm>
            <a:off x="3635778" y="2696126"/>
            <a:ext cx="2496344" cy="91540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3540B9D-665B-45F4-983C-5AFB737E6FE3}"/>
              </a:ext>
            </a:extLst>
          </p:cNvPr>
          <p:cNvSpPr/>
          <p:nvPr/>
        </p:nvSpPr>
        <p:spPr>
          <a:xfrm>
            <a:off x="3178578" y="2145154"/>
            <a:ext cx="914400" cy="2461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596567-8233-4300-B5C6-DDE5C7232D82}"/>
              </a:ext>
            </a:extLst>
          </p:cNvPr>
          <p:cNvSpPr/>
          <p:nvPr/>
        </p:nvSpPr>
        <p:spPr>
          <a:xfrm>
            <a:off x="3200400" y="3066939"/>
            <a:ext cx="914400" cy="20966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5AE5483-9E51-467F-98D0-09CF45A02187}"/>
              </a:ext>
            </a:extLst>
          </p:cNvPr>
          <p:cNvCxnSpPr>
            <a:cxnSpLocks/>
            <a:stCxn id="17" idx="2"/>
          </p:cNvCxnSpPr>
          <p:nvPr/>
        </p:nvCxnSpPr>
        <p:spPr>
          <a:xfrm>
            <a:off x="3657600" y="3276600"/>
            <a:ext cx="3886200" cy="37081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3FB4759-863A-4694-A144-BD17035AEE3A}"/>
              </a:ext>
            </a:extLst>
          </p:cNvPr>
          <p:cNvCxnSpPr>
            <a:cxnSpLocks/>
            <a:stCxn id="16" idx="2"/>
            <a:endCxn id="3" idx="0"/>
          </p:cNvCxnSpPr>
          <p:nvPr/>
        </p:nvCxnSpPr>
        <p:spPr>
          <a:xfrm>
            <a:off x="3635778" y="2391326"/>
            <a:ext cx="916941" cy="122020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4E58708-1687-4C4B-AD98-88AB842875A0}"/>
              </a:ext>
            </a:extLst>
          </p:cNvPr>
          <p:cNvSpPr/>
          <p:nvPr/>
        </p:nvSpPr>
        <p:spPr>
          <a:xfrm>
            <a:off x="6103928" y="2151944"/>
            <a:ext cx="612629" cy="27706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44AA769-D27C-4498-AE3C-EAF2A112F7CD}"/>
              </a:ext>
            </a:extLst>
          </p:cNvPr>
          <p:cNvSpPr txBox="1"/>
          <p:nvPr/>
        </p:nvSpPr>
        <p:spPr>
          <a:xfrm>
            <a:off x="266700" y="2686281"/>
            <a:ext cx="1828798" cy="923330"/>
          </a:xfrm>
          <a:prstGeom prst="rect">
            <a:avLst/>
          </a:prstGeom>
          <a:noFill/>
          <a:ln>
            <a:solidFill>
              <a:srgbClr val="0070C0"/>
            </a:solidFill>
          </a:ln>
        </p:spPr>
        <p:txBody>
          <a:bodyPr wrap="square" rtlCol="0">
            <a:spAutoFit/>
          </a:bodyPr>
          <a:lstStyle/>
          <a:p>
            <a:r>
              <a:rPr lang="en-US" dirty="0">
                <a:solidFill>
                  <a:srgbClr val="0070C0"/>
                </a:solidFill>
              </a:rPr>
              <a:t>SES = 3 precisely when SES1 = 0 and SES2 = 0</a:t>
            </a:r>
          </a:p>
        </p:txBody>
      </p:sp>
      <p:cxnSp>
        <p:nvCxnSpPr>
          <p:cNvPr id="30" name="Straight Arrow Connector 29">
            <a:extLst>
              <a:ext uri="{FF2B5EF4-FFF2-40B4-BE49-F238E27FC236}">
                <a16:creationId xmlns:a16="http://schemas.microsoft.com/office/drawing/2014/main" id="{892997ED-D18C-4163-B831-B8CA0E2440B8}"/>
              </a:ext>
            </a:extLst>
          </p:cNvPr>
          <p:cNvCxnSpPr>
            <a:cxnSpLocks/>
            <a:stCxn id="27" idx="3"/>
          </p:cNvCxnSpPr>
          <p:nvPr/>
        </p:nvCxnSpPr>
        <p:spPr>
          <a:xfrm>
            <a:off x="2095498" y="3147946"/>
            <a:ext cx="921464" cy="10305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1182581A-1302-4EDE-B518-19321841683C}"/>
              </a:ext>
            </a:extLst>
          </p:cNvPr>
          <p:cNvGrpSpPr/>
          <p:nvPr/>
        </p:nvGrpSpPr>
        <p:grpSpPr>
          <a:xfrm>
            <a:off x="5826808" y="3900987"/>
            <a:ext cx="610627" cy="464680"/>
            <a:chOff x="685631" y="2907441"/>
            <a:chExt cx="610627" cy="464680"/>
          </a:xfrm>
        </p:grpSpPr>
        <p:cxnSp>
          <p:nvCxnSpPr>
            <p:cNvPr id="34" name="Straight Arrow Connector 33">
              <a:extLst>
                <a:ext uri="{FF2B5EF4-FFF2-40B4-BE49-F238E27FC236}">
                  <a16:creationId xmlns:a16="http://schemas.microsoft.com/office/drawing/2014/main" id="{6B696E05-209A-471C-929E-3CAC53EB330F}"/>
                </a:ext>
              </a:extLst>
            </p:cNvPr>
            <p:cNvCxnSpPr>
              <a:cxnSpLocks/>
            </p:cNvCxnSpPr>
            <p:nvPr/>
          </p:nvCxnSpPr>
          <p:spPr>
            <a:xfrm flipV="1">
              <a:off x="685631" y="3163909"/>
              <a:ext cx="457369" cy="2082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2DD942F-516D-4771-8D71-4A297B0E35E0}"/>
                </a:ext>
              </a:extLst>
            </p:cNvPr>
            <p:cNvSpPr txBox="1"/>
            <p:nvPr/>
          </p:nvSpPr>
          <p:spPr>
            <a:xfrm>
              <a:off x="1071990" y="2907441"/>
              <a:ext cx="224268" cy="369332"/>
            </a:xfrm>
            <a:prstGeom prst="rect">
              <a:avLst/>
            </a:prstGeom>
            <a:noFill/>
          </p:spPr>
          <p:txBody>
            <a:bodyPr wrap="square" rtlCol="0">
              <a:spAutoFit/>
            </a:bodyPr>
            <a:lstStyle/>
            <a:p>
              <a:r>
                <a:rPr lang="en-US" b="1" dirty="0">
                  <a:solidFill>
                    <a:srgbClr val="FF0000"/>
                  </a:solidFill>
                </a:rPr>
                <a:t>0</a:t>
              </a:r>
            </a:p>
          </p:txBody>
        </p:sp>
      </p:grpSp>
      <p:grpSp>
        <p:nvGrpSpPr>
          <p:cNvPr id="36" name="Group 35">
            <a:extLst>
              <a:ext uri="{FF2B5EF4-FFF2-40B4-BE49-F238E27FC236}">
                <a16:creationId xmlns:a16="http://schemas.microsoft.com/office/drawing/2014/main" id="{7FFA949D-2ADD-437C-8F3F-82E1C3A97908}"/>
              </a:ext>
            </a:extLst>
          </p:cNvPr>
          <p:cNvGrpSpPr/>
          <p:nvPr/>
        </p:nvGrpSpPr>
        <p:grpSpPr>
          <a:xfrm>
            <a:off x="4976558" y="3889447"/>
            <a:ext cx="610627" cy="464680"/>
            <a:chOff x="685631" y="2907441"/>
            <a:chExt cx="610627" cy="464680"/>
          </a:xfrm>
        </p:grpSpPr>
        <p:cxnSp>
          <p:nvCxnSpPr>
            <p:cNvPr id="37" name="Straight Arrow Connector 36">
              <a:extLst>
                <a:ext uri="{FF2B5EF4-FFF2-40B4-BE49-F238E27FC236}">
                  <a16:creationId xmlns:a16="http://schemas.microsoft.com/office/drawing/2014/main" id="{DDFB5358-FFB2-485A-BFB6-E56F7FA41886}"/>
                </a:ext>
              </a:extLst>
            </p:cNvPr>
            <p:cNvCxnSpPr>
              <a:cxnSpLocks/>
            </p:cNvCxnSpPr>
            <p:nvPr/>
          </p:nvCxnSpPr>
          <p:spPr>
            <a:xfrm flipV="1">
              <a:off x="685631" y="3163909"/>
              <a:ext cx="457369" cy="2082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4CA356E-B9EC-4C45-A9DD-D2C0FE4423B0}"/>
                </a:ext>
              </a:extLst>
            </p:cNvPr>
            <p:cNvSpPr txBox="1"/>
            <p:nvPr/>
          </p:nvSpPr>
          <p:spPr>
            <a:xfrm>
              <a:off x="1071990" y="2907441"/>
              <a:ext cx="224268" cy="369332"/>
            </a:xfrm>
            <a:prstGeom prst="rect">
              <a:avLst/>
            </a:prstGeom>
            <a:noFill/>
          </p:spPr>
          <p:txBody>
            <a:bodyPr wrap="square" rtlCol="0">
              <a:spAutoFit/>
            </a:bodyPr>
            <a:lstStyle/>
            <a:p>
              <a:r>
                <a:rPr lang="en-US" b="1" dirty="0">
                  <a:solidFill>
                    <a:srgbClr val="FF0000"/>
                  </a:solidFill>
                </a:rPr>
                <a:t>0</a:t>
              </a:r>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C72A75F-9881-49A7-9520-24F05A34BF38}"/>
                  </a:ext>
                </a:extLst>
              </p:cNvPr>
              <p:cNvSpPr txBox="1"/>
              <p:nvPr/>
            </p:nvSpPr>
            <p:spPr>
              <a:xfrm>
                <a:off x="152400" y="4419600"/>
                <a:ext cx="8783390" cy="276999"/>
              </a:xfrm>
              <a:prstGeom prst="rect">
                <a:avLst/>
              </a:prstGeom>
              <a:noFill/>
            </p:spPr>
            <p:txBody>
              <a:bodyPr wrap="square" lIns="0" tIns="0" rIns="0" bIns="0" rtlCol="0">
                <a:spAutoFit/>
              </a:bodyPr>
              <a:lstStyle/>
              <a:p>
                <a:pPr algn="ctr"/>
                <a14:m>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3</m:t>
                    </m:r>
                    <m:r>
                      <m:rPr>
                        <m:nor/>
                      </m:rPr>
                      <a:rPr lang="en-US" dirty="0"/>
                      <m:t>, </m:t>
                    </m:r>
                    <m:r>
                      <m:rPr>
                        <m:nor/>
                      </m:rPr>
                      <a:rPr lang="en-US" dirty="0"/>
                      <m:t>Math</m:t>
                    </m:r>
                    <m:r>
                      <m:rPr>
                        <m:nor/>
                      </m:rPr>
                      <a:rPr lang="en-US" dirty="0"/>
                      <m:t>} </m:t>
                    </m:r>
                  </m:oMath>
                </a14:m>
                <a:r>
                  <a:rPr lang="en-US" dirty="0"/>
                  <a:t>= 19.91 + .633 * Math</a:t>
                </a:r>
              </a:p>
            </p:txBody>
          </p:sp>
        </mc:Choice>
        <mc:Fallback xmlns="">
          <p:sp>
            <p:nvSpPr>
              <p:cNvPr id="39" name="TextBox 38">
                <a:extLst>
                  <a:ext uri="{FF2B5EF4-FFF2-40B4-BE49-F238E27FC236}">
                    <a16:creationId xmlns:a16="http://schemas.microsoft.com/office/drawing/2014/main" id="{3C72A75F-9881-49A7-9520-24F05A34BF38}"/>
                  </a:ext>
                </a:extLst>
              </p:cNvPr>
              <p:cNvSpPr txBox="1">
                <a:spLocks noRot="1" noChangeAspect="1" noMove="1" noResize="1" noEditPoints="1" noAdjustHandles="1" noChangeArrowheads="1" noChangeShapeType="1" noTextEdit="1"/>
              </p:cNvSpPr>
              <p:nvPr/>
            </p:nvSpPr>
            <p:spPr>
              <a:xfrm>
                <a:off x="152400" y="4419600"/>
                <a:ext cx="8783390" cy="276999"/>
              </a:xfrm>
              <a:prstGeom prst="rect">
                <a:avLst/>
              </a:prstGeom>
              <a:blipFill>
                <a:blip r:embed="rId8"/>
                <a:stretch>
                  <a:fillRect t="-28889" b="-51111"/>
                </a:stretch>
              </a:blipFill>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42E13275-7A9C-4AB3-96D1-EC8AB3C4136B}"/>
              </a:ext>
            </a:extLst>
          </p:cNvPr>
          <p:cNvGrpSpPr/>
          <p:nvPr/>
        </p:nvGrpSpPr>
        <p:grpSpPr>
          <a:xfrm>
            <a:off x="5105400" y="4495800"/>
            <a:ext cx="610627" cy="464680"/>
            <a:chOff x="685631" y="2907441"/>
            <a:chExt cx="610627" cy="464680"/>
          </a:xfrm>
        </p:grpSpPr>
        <p:cxnSp>
          <p:nvCxnSpPr>
            <p:cNvPr id="41" name="Straight Arrow Connector 40">
              <a:extLst>
                <a:ext uri="{FF2B5EF4-FFF2-40B4-BE49-F238E27FC236}">
                  <a16:creationId xmlns:a16="http://schemas.microsoft.com/office/drawing/2014/main" id="{BE6DF4B8-17AC-44F7-8969-FB5F22FC2F52}"/>
                </a:ext>
              </a:extLst>
            </p:cNvPr>
            <p:cNvCxnSpPr>
              <a:cxnSpLocks/>
            </p:cNvCxnSpPr>
            <p:nvPr/>
          </p:nvCxnSpPr>
          <p:spPr>
            <a:xfrm flipV="1">
              <a:off x="685631" y="3163909"/>
              <a:ext cx="457369" cy="2082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95E165C-5932-4964-ADDA-69C8970B9293}"/>
                </a:ext>
              </a:extLst>
            </p:cNvPr>
            <p:cNvSpPr txBox="1"/>
            <p:nvPr/>
          </p:nvSpPr>
          <p:spPr>
            <a:xfrm>
              <a:off x="1071990" y="2907441"/>
              <a:ext cx="224268" cy="369332"/>
            </a:xfrm>
            <a:prstGeom prst="rect">
              <a:avLst/>
            </a:prstGeom>
            <a:noFill/>
          </p:spPr>
          <p:txBody>
            <a:bodyPr wrap="square" rtlCol="0">
              <a:spAutoFit/>
            </a:bodyPr>
            <a:lstStyle/>
            <a:p>
              <a:r>
                <a:rPr lang="en-US" b="1" dirty="0">
                  <a:solidFill>
                    <a:srgbClr val="FF0000"/>
                  </a:solidFill>
                </a:rPr>
                <a:t>0</a:t>
              </a:r>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7581965-8EB3-45EC-9E76-AB38C3EB45B3}"/>
                  </a:ext>
                </a:extLst>
              </p:cNvPr>
              <p:cNvSpPr txBox="1"/>
              <p:nvPr/>
            </p:nvSpPr>
            <p:spPr>
              <a:xfrm>
                <a:off x="152400" y="5057001"/>
                <a:ext cx="8783390" cy="276999"/>
              </a:xfrm>
              <a:prstGeom prst="rect">
                <a:avLst/>
              </a:prstGeom>
              <a:noFill/>
            </p:spPr>
            <p:txBody>
              <a:bodyPr wrap="square" lIns="0" tIns="0" rIns="0" bIns="0" rtlCol="0">
                <a:spAutoFit/>
              </a:bodyPr>
              <a:lstStyle/>
              <a:p>
                <a:pPr algn="ctr"/>
                <a14:m>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2</m:t>
                    </m:r>
                    <m:r>
                      <m:rPr>
                        <m:nor/>
                      </m:rPr>
                      <a:rPr lang="en-US" dirty="0"/>
                      <m:t>, </m:t>
                    </m:r>
                    <m:r>
                      <m:rPr>
                        <m:nor/>
                      </m:rPr>
                      <a:rPr lang="en-US" dirty="0"/>
                      <m:t>Math</m:t>
                    </m:r>
                    <m:r>
                      <m:rPr>
                        <m:nor/>
                      </m:rPr>
                      <a:rPr lang="en-US" dirty="0"/>
                      <m:t>} </m:t>
                    </m:r>
                  </m:oMath>
                </a14:m>
                <a:r>
                  <a:rPr lang="en-US" dirty="0"/>
                  <a:t>= (19.91 –1.236) + .633*Math</a:t>
                </a:r>
              </a:p>
            </p:txBody>
          </p:sp>
        </mc:Choice>
        <mc:Fallback xmlns="">
          <p:sp>
            <p:nvSpPr>
              <p:cNvPr id="43" name="TextBox 42">
                <a:extLst>
                  <a:ext uri="{FF2B5EF4-FFF2-40B4-BE49-F238E27FC236}">
                    <a16:creationId xmlns:a16="http://schemas.microsoft.com/office/drawing/2014/main" id="{07581965-8EB3-45EC-9E76-AB38C3EB45B3}"/>
                  </a:ext>
                </a:extLst>
              </p:cNvPr>
              <p:cNvSpPr txBox="1">
                <a:spLocks noRot="1" noChangeAspect="1" noMove="1" noResize="1" noEditPoints="1" noAdjustHandles="1" noChangeArrowheads="1" noChangeShapeType="1" noTextEdit="1"/>
              </p:cNvSpPr>
              <p:nvPr/>
            </p:nvSpPr>
            <p:spPr>
              <a:xfrm>
                <a:off x="152400" y="5057001"/>
                <a:ext cx="8783390" cy="276999"/>
              </a:xfrm>
              <a:prstGeom prst="rect">
                <a:avLst/>
              </a:prstGeom>
              <a:blipFill>
                <a:blip r:embed="rId9"/>
                <a:stretch>
                  <a:fillRect t="-28889"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09A9BA2-AD9E-4CBB-BE12-B061BEB78B3D}"/>
                  </a:ext>
                </a:extLst>
              </p:cNvPr>
              <p:cNvSpPr txBox="1"/>
              <p:nvPr/>
            </p:nvSpPr>
            <p:spPr>
              <a:xfrm>
                <a:off x="294922" y="5333855"/>
                <a:ext cx="8783390" cy="276999"/>
              </a:xfrm>
              <a:prstGeom prst="rect">
                <a:avLst/>
              </a:prstGeom>
              <a:noFill/>
            </p:spPr>
            <p:txBody>
              <a:bodyPr wrap="square" lIns="0" tIns="0" rIns="0" bIns="0" rtlCol="0">
                <a:spAutoFit/>
              </a:bodyPr>
              <a:lstStyle/>
              <a:p>
                <a:pPr algn="ctr"/>
                <a14:m>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2</m:t>
                    </m:r>
                    <m:r>
                      <m:rPr>
                        <m:nor/>
                      </m:rPr>
                      <a:rPr lang="en-US" dirty="0"/>
                      <m:t>, </m:t>
                    </m:r>
                    <m:r>
                      <m:rPr>
                        <m:nor/>
                      </m:rPr>
                      <a:rPr lang="en-US" dirty="0"/>
                      <m:t>Math</m:t>
                    </m:r>
                    <m:r>
                      <m:rPr>
                        <m:nor/>
                      </m:rPr>
                      <a:rPr lang="en-US" dirty="0"/>
                      <m:t>} </m:t>
                    </m:r>
                  </m:oMath>
                </a14:m>
                <a:r>
                  <a:rPr lang="en-US" dirty="0"/>
                  <a:t>= 18.67 + .633*Math</a:t>
                </a:r>
              </a:p>
            </p:txBody>
          </p:sp>
        </mc:Choice>
        <mc:Fallback xmlns="">
          <p:sp>
            <p:nvSpPr>
              <p:cNvPr id="44" name="TextBox 43">
                <a:extLst>
                  <a:ext uri="{FF2B5EF4-FFF2-40B4-BE49-F238E27FC236}">
                    <a16:creationId xmlns:a16="http://schemas.microsoft.com/office/drawing/2014/main" id="{409A9BA2-AD9E-4CBB-BE12-B061BEB78B3D}"/>
                  </a:ext>
                </a:extLst>
              </p:cNvPr>
              <p:cNvSpPr txBox="1">
                <a:spLocks noRot="1" noChangeAspect="1" noMove="1" noResize="1" noEditPoints="1" noAdjustHandles="1" noChangeArrowheads="1" noChangeShapeType="1" noTextEdit="1"/>
              </p:cNvSpPr>
              <p:nvPr/>
            </p:nvSpPr>
            <p:spPr>
              <a:xfrm>
                <a:off x="294922" y="5333855"/>
                <a:ext cx="8783390" cy="276999"/>
              </a:xfrm>
              <a:prstGeom prst="rect">
                <a:avLst/>
              </a:prstGeom>
              <a:blipFill>
                <a:blip r:embed="rId10"/>
                <a:stretch>
                  <a:fillRect t="-28889"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5A5AE65-2A7A-4962-85A0-FAFCABBCDC4B}"/>
                  </a:ext>
                </a:extLst>
              </p:cNvPr>
              <p:cNvSpPr txBox="1"/>
              <p:nvPr/>
            </p:nvSpPr>
            <p:spPr>
              <a:xfrm>
                <a:off x="360610" y="5979510"/>
                <a:ext cx="8783390" cy="27699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1</m:t>
                      </m:r>
                      <m:r>
                        <m:rPr>
                          <m:nor/>
                        </m:rPr>
                        <a:rPr lang="en-US" dirty="0"/>
                        <m:t>, </m:t>
                      </m:r>
                      <m:r>
                        <m:rPr>
                          <m:nor/>
                        </m:rPr>
                        <a:rPr lang="en-US" dirty="0"/>
                        <m:t>Math</m:t>
                      </m:r>
                      <m:r>
                        <m:rPr>
                          <m:nor/>
                        </m:rPr>
                        <a:rPr lang="en-US" dirty="0"/>
                        <m:t>}= (19.91 – 3.316)+ .633 ∗ </m:t>
                      </m:r>
                      <m:r>
                        <m:rPr>
                          <m:nor/>
                        </m:rPr>
                        <a:rPr lang="en-US" dirty="0"/>
                        <m:t>Math</m:t>
                      </m:r>
                    </m:oMath>
                  </m:oMathPara>
                </a14:m>
                <a:endParaRPr lang="en-US" dirty="0"/>
              </a:p>
            </p:txBody>
          </p:sp>
        </mc:Choice>
        <mc:Fallback xmlns="">
          <p:sp>
            <p:nvSpPr>
              <p:cNvPr id="45" name="TextBox 44">
                <a:extLst>
                  <a:ext uri="{FF2B5EF4-FFF2-40B4-BE49-F238E27FC236}">
                    <a16:creationId xmlns:a16="http://schemas.microsoft.com/office/drawing/2014/main" id="{95A5AE65-2A7A-4962-85A0-FAFCABBCDC4B}"/>
                  </a:ext>
                </a:extLst>
              </p:cNvPr>
              <p:cNvSpPr txBox="1">
                <a:spLocks noRot="1" noChangeAspect="1" noMove="1" noResize="1" noEditPoints="1" noAdjustHandles="1" noChangeArrowheads="1" noChangeShapeType="1" noTextEdit="1"/>
              </p:cNvSpPr>
              <p:nvPr/>
            </p:nvSpPr>
            <p:spPr>
              <a:xfrm>
                <a:off x="360610" y="5979510"/>
                <a:ext cx="8783390" cy="276999"/>
              </a:xfrm>
              <a:prstGeom prst="rect">
                <a:avLst/>
              </a:prstGeom>
              <a:blipFill>
                <a:blip r:embed="rId11"/>
                <a:stretch>
                  <a:fillRect t="-26667" b="-31111"/>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641F20EA-DD5F-40CF-BE0F-D91222FF4E1E}"/>
              </a:ext>
            </a:extLst>
          </p:cNvPr>
          <p:cNvGrpSpPr/>
          <p:nvPr/>
        </p:nvGrpSpPr>
        <p:grpSpPr>
          <a:xfrm>
            <a:off x="6399773" y="5402720"/>
            <a:ext cx="610627" cy="464680"/>
            <a:chOff x="685631" y="2907441"/>
            <a:chExt cx="610627" cy="464680"/>
          </a:xfrm>
        </p:grpSpPr>
        <p:cxnSp>
          <p:nvCxnSpPr>
            <p:cNvPr id="47" name="Straight Arrow Connector 46">
              <a:extLst>
                <a:ext uri="{FF2B5EF4-FFF2-40B4-BE49-F238E27FC236}">
                  <a16:creationId xmlns:a16="http://schemas.microsoft.com/office/drawing/2014/main" id="{924D30F1-1070-4F5D-895F-FD60273930FF}"/>
                </a:ext>
              </a:extLst>
            </p:cNvPr>
            <p:cNvCxnSpPr>
              <a:cxnSpLocks/>
            </p:cNvCxnSpPr>
            <p:nvPr/>
          </p:nvCxnSpPr>
          <p:spPr>
            <a:xfrm flipV="1">
              <a:off x="685631" y="3163909"/>
              <a:ext cx="457369" cy="2082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42D849C-3E01-45E0-A68C-0D686103CD07}"/>
                </a:ext>
              </a:extLst>
            </p:cNvPr>
            <p:cNvSpPr txBox="1"/>
            <p:nvPr/>
          </p:nvSpPr>
          <p:spPr>
            <a:xfrm>
              <a:off x="1071990" y="2907441"/>
              <a:ext cx="224268" cy="369332"/>
            </a:xfrm>
            <a:prstGeom prst="rect">
              <a:avLst/>
            </a:prstGeom>
            <a:noFill/>
          </p:spPr>
          <p:txBody>
            <a:bodyPr wrap="square" rtlCol="0">
              <a:spAutoFit/>
            </a:bodyPr>
            <a:lstStyle/>
            <a:p>
              <a:r>
                <a:rPr lang="en-US" b="1" dirty="0">
                  <a:solidFill>
                    <a:srgbClr val="FF0000"/>
                  </a:solidFill>
                </a:rPr>
                <a:t>0</a:t>
              </a:r>
            </a:p>
          </p:txBody>
        </p:sp>
      </p:gr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8576F081-2CAD-4C28-9D78-6F474F44D2D8}"/>
                  </a:ext>
                </a:extLst>
              </p:cNvPr>
              <p:cNvSpPr txBox="1"/>
              <p:nvPr/>
            </p:nvSpPr>
            <p:spPr>
              <a:xfrm>
                <a:off x="304800" y="6352401"/>
                <a:ext cx="8783390" cy="27699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1</m:t>
                      </m:r>
                      <m:r>
                        <m:rPr>
                          <m:nor/>
                        </m:rPr>
                        <a:rPr lang="en-US" dirty="0"/>
                        <m:t>, </m:t>
                      </m:r>
                      <m:r>
                        <m:rPr>
                          <m:nor/>
                        </m:rPr>
                        <a:rPr lang="en-US" dirty="0"/>
                        <m:t>Math</m:t>
                      </m:r>
                      <m:r>
                        <m:rPr>
                          <m:nor/>
                        </m:rPr>
                        <a:rPr lang="en-US" dirty="0"/>
                        <m:t>}= 16.59+ .633 ∗ </m:t>
                      </m:r>
                      <m:r>
                        <m:rPr>
                          <m:nor/>
                        </m:rPr>
                        <a:rPr lang="en-US" dirty="0"/>
                        <m:t>Math</m:t>
                      </m:r>
                    </m:oMath>
                  </m:oMathPara>
                </a14:m>
                <a:endParaRPr lang="en-US" dirty="0"/>
              </a:p>
            </p:txBody>
          </p:sp>
        </mc:Choice>
        <mc:Fallback xmlns="">
          <p:sp>
            <p:nvSpPr>
              <p:cNvPr id="49" name="TextBox 48">
                <a:extLst>
                  <a:ext uri="{FF2B5EF4-FFF2-40B4-BE49-F238E27FC236}">
                    <a16:creationId xmlns:a16="http://schemas.microsoft.com/office/drawing/2014/main" id="{8576F081-2CAD-4C28-9D78-6F474F44D2D8}"/>
                  </a:ext>
                </a:extLst>
              </p:cNvPr>
              <p:cNvSpPr txBox="1">
                <a:spLocks noRot="1" noChangeAspect="1" noMove="1" noResize="1" noEditPoints="1" noAdjustHandles="1" noChangeArrowheads="1" noChangeShapeType="1" noTextEdit="1"/>
              </p:cNvSpPr>
              <p:nvPr/>
            </p:nvSpPr>
            <p:spPr>
              <a:xfrm>
                <a:off x="304800" y="6352401"/>
                <a:ext cx="8783390" cy="276999"/>
              </a:xfrm>
              <a:prstGeom prst="rect">
                <a:avLst/>
              </a:prstGeom>
              <a:blipFill>
                <a:blip r:embed="rId12"/>
                <a:stretch>
                  <a:fillRect t="-23913" b="-30435"/>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6CBCDDB7-D80B-4A47-B42F-31C3917925DA}"/>
              </a:ext>
            </a:extLst>
          </p:cNvPr>
          <p:cNvSpPr txBox="1"/>
          <p:nvPr/>
        </p:nvSpPr>
        <p:spPr>
          <a:xfrm>
            <a:off x="255771" y="2704687"/>
            <a:ext cx="1828798" cy="923330"/>
          </a:xfrm>
          <a:prstGeom prst="rect">
            <a:avLst/>
          </a:prstGeom>
          <a:noFill/>
          <a:ln>
            <a:solidFill>
              <a:srgbClr val="0070C0"/>
            </a:solidFill>
          </a:ln>
        </p:spPr>
        <p:txBody>
          <a:bodyPr wrap="square" rtlCol="0">
            <a:spAutoFit/>
          </a:bodyPr>
          <a:lstStyle/>
          <a:p>
            <a:r>
              <a:rPr lang="en-US" dirty="0">
                <a:solidFill>
                  <a:srgbClr val="0070C0"/>
                </a:solidFill>
              </a:rPr>
              <a:t>SES = 2 precisely when SES1 = 0 and SES2 = 1</a:t>
            </a:r>
          </a:p>
        </p:txBody>
      </p:sp>
      <p:cxnSp>
        <p:nvCxnSpPr>
          <p:cNvPr id="51" name="Straight Arrow Connector 50">
            <a:extLst>
              <a:ext uri="{FF2B5EF4-FFF2-40B4-BE49-F238E27FC236}">
                <a16:creationId xmlns:a16="http://schemas.microsoft.com/office/drawing/2014/main" id="{7F5A0232-C5E1-4933-B097-E007CB8BFB83}"/>
              </a:ext>
            </a:extLst>
          </p:cNvPr>
          <p:cNvCxnSpPr>
            <a:cxnSpLocks/>
            <a:stCxn id="50" idx="3"/>
          </p:cNvCxnSpPr>
          <p:nvPr/>
        </p:nvCxnSpPr>
        <p:spPr>
          <a:xfrm>
            <a:off x="2084569" y="3166352"/>
            <a:ext cx="985954" cy="16318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6FD4F2E-E728-4BF3-8FF0-D0312873A94C}"/>
              </a:ext>
            </a:extLst>
          </p:cNvPr>
          <p:cNvSpPr txBox="1"/>
          <p:nvPr/>
        </p:nvSpPr>
        <p:spPr>
          <a:xfrm>
            <a:off x="262760" y="2710637"/>
            <a:ext cx="1828798" cy="923330"/>
          </a:xfrm>
          <a:prstGeom prst="rect">
            <a:avLst/>
          </a:prstGeom>
          <a:noFill/>
          <a:ln>
            <a:solidFill>
              <a:srgbClr val="0070C0"/>
            </a:solidFill>
          </a:ln>
        </p:spPr>
        <p:txBody>
          <a:bodyPr wrap="square" rtlCol="0">
            <a:spAutoFit/>
          </a:bodyPr>
          <a:lstStyle/>
          <a:p>
            <a:r>
              <a:rPr lang="en-US" dirty="0">
                <a:solidFill>
                  <a:srgbClr val="0070C0"/>
                </a:solidFill>
              </a:rPr>
              <a:t>SES = 1 precisely when SES1 = 1 and SES2 = 0</a:t>
            </a:r>
          </a:p>
        </p:txBody>
      </p:sp>
      <p:cxnSp>
        <p:nvCxnSpPr>
          <p:cNvPr id="53" name="Straight Arrow Connector 52">
            <a:extLst>
              <a:ext uri="{FF2B5EF4-FFF2-40B4-BE49-F238E27FC236}">
                <a16:creationId xmlns:a16="http://schemas.microsoft.com/office/drawing/2014/main" id="{A728F5E2-8CC2-4948-B0C7-0E801D99C747}"/>
              </a:ext>
            </a:extLst>
          </p:cNvPr>
          <p:cNvCxnSpPr>
            <a:cxnSpLocks/>
            <a:stCxn id="52" idx="3"/>
          </p:cNvCxnSpPr>
          <p:nvPr/>
        </p:nvCxnSpPr>
        <p:spPr>
          <a:xfrm>
            <a:off x="2091558" y="3172302"/>
            <a:ext cx="1310652" cy="25148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35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2"/>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3"/>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9"/>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16"/>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4"/>
                                        </p:tgtEl>
                                        <p:attrNameLst>
                                          <p:attrName>style.visibility</p:attrName>
                                        </p:attrNameLst>
                                      </p:cBhvr>
                                      <p:to>
                                        <p:strVal val="hidden"/>
                                      </p:to>
                                    </p:set>
                                  </p:childTnLst>
                                </p:cTn>
                              </p:par>
                              <p:par>
                                <p:cTn id="48" presetID="1"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par>
                                <p:cTn id="57" presetID="1" presetClass="exit" presetSubtype="0" fill="hold" nodeType="withEffect">
                                  <p:stCondLst>
                                    <p:cond delay="0"/>
                                  </p:stCondLst>
                                  <p:childTnLst>
                                    <p:set>
                                      <p:cBhvr>
                                        <p:cTn id="58" dur="1" fill="hold">
                                          <p:stCondLst>
                                            <p:cond delay="0"/>
                                          </p:stCondLst>
                                        </p:cTn>
                                        <p:tgtEl>
                                          <p:spTgt spid="18"/>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7"/>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500"/>
                                        <p:tgtEl>
                                          <p:spTgt spid="10"/>
                                        </p:tgtEl>
                                      </p:cBhvr>
                                    </p:animEffect>
                                  </p:childTnLst>
                                </p:cTn>
                              </p:par>
                              <p:par>
                                <p:cTn id="83" presetID="1"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1"/>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27"/>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0"/>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4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3"/>
                                        </p:tgtEl>
                                        <p:attrNameLst>
                                          <p:attrName>style.visibility</p:attrName>
                                        </p:attrNameLst>
                                      </p:cBhvr>
                                      <p:to>
                                        <p:strVal val="visible"/>
                                      </p:to>
                                    </p:set>
                                    <p:animEffect transition="in" filter="fade">
                                      <p:cBhvr>
                                        <p:cTn id="99" dur="500"/>
                                        <p:tgtEl>
                                          <p:spTgt spid="43"/>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44"/>
                                        </p:tgtEl>
                                        <p:attrNameLst>
                                          <p:attrName>style.visibility</p:attrName>
                                        </p:attrNameLst>
                                      </p:cBhvr>
                                      <p:to>
                                        <p:strVal val="visible"/>
                                      </p:to>
                                    </p:set>
                                    <p:animEffect transition="in" filter="fade">
                                      <p:cBhvr>
                                        <p:cTn id="104" dur="500"/>
                                        <p:tgtEl>
                                          <p:spTgt spid="44"/>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9"/>
                                        </p:tgtEl>
                                        <p:attrNameLst>
                                          <p:attrName>style.visibility</p:attrName>
                                        </p:attrNameLst>
                                      </p:cBhvr>
                                      <p:to>
                                        <p:strVal val="visible"/>
                                      </p:to>
                                    </p:set>
                                    <p:animEffect transition="in" filter="fade">
                                      <p:cBhvr>
                                        <p:cTn id="109" dur="500"/>
                                        <p:tgtEl>
                                          <p:spTgt spid="9"/>
                                        </p:tgtEl>
                                      </p:cBhvr>
                                    </p:animEffect>
                                  </p:childTnLst>
                                </p:cTn>
                              </p:par>
                              <p:par>
                                <p:cTn id="110" presetID="1" presetClass="entr" presetSubtype="0" fill="hold" grpId="0" nodeType="withEffect">
                                  <p:stCondLst>
                                    <p:cond delay="0"/>
                                  </p:stCondLst>
                                  <p:childTnLst>
                                    <p:set>
                                      <p:cBhvr>
                                        <p:cTn id="111" dur="1" fill="hold">
                                          <p:stCondLst>
                                            <p:cond delay="0"/>
                                          </p:stCondLst>
                                        </p:cTn>
                                        <p:tgtEl>
                                          <p:spTgt spid="52"/>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53"/>
                                        </p:tgtEl>
                                        <p:attrNameLst>
                                          <p:attrName>style.visibility</p:attrName>
                                        </p:attrNameLst>
                                      </p:cBhvr>
                                      <p:to>
                                        <p:strVal val="visible"/>
                                      </p:to>
                                    </p:set>
                                  </p:childTnLst>
                                </p:cTn>
                              </p:par>
                              <p:par>
                                <p:cTn id="114" presetID="1" presetClass="exit" presetSubtype="0" fill="hold" grpId="1" nodeType="withEffect">
                                  <p:stCondLst>
                                    <p:cond delay="0"/>
                                  </p:stCondLst>
                                  <p:childTnLst>
                                    <p:set>
                                      <p:cBhvr>
                                        <p:cTn id="115" dur="1" fill="hold">
                                          <p:stCondLst>
                                            <p:cond delay="0"/>
                                          </p:stCondLst>
                                        </p:cTn>
                                        <p:tgtEl>
                                          <p:spTgt spid="50"/>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51"/>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46"/>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fade">
                                      <p:cBhvr>
                                        <p:cTn id="126" dur="500"/>
                                        <p:tgtEl>
                                          <p:spTgt spid="45"/>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49"/>
                                        </p:tgtEl>
                                        <p:attrNameLst>
                                          <p:attrName>style.visibility</p:attrName>
                                        </p:attrNameLst>
                                      </p:cBhvr>
                                      <p:to>
                                        <p:strVal val="visible"/>
                                      </p:to>
                                    </p:set>
                                    <p:animEffect transition="in" filter="fade">
                                      <p:cBhvr>
                                        <p:cTn id="13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1" grpId="0" animBg="1"/>
      <p:bldP spid="12" grpId="0" animBg="1"/>
      <p:bldP spid="12" grpId="1" animBg="1"/>
      <p:bldP spid="14" grpId="0" animBg="1"/>
      <p:bldP spid="14" grpId="1" animBg="1"/>
      <p:bldP spid="16" grpId="0" animBg="1"/>
      <p:bldP spid="16" grpId="1" animBg="1"/>
      <p:bldP spid="17" grpId="0" animBg="1"/>
      <p:bldP spid="17" grpId="1" animBg="1"/>
      <p:bldP spid="28" grpId="0" animBg="1"/>
      <p:bldP spid="27" grpId="0" animBg="1"/>
      <p:bldP spid="27" grpId="1" animBg="1"/>
      <p:bldP spid="39" grpId="0"/>
      <p:bldP spid="43" grpId="0"/>
      <p:bldP spid="44" grpId="0"/>
      <p:bldP spid="45" grpId="0"/>
      <p:bldP spid="49" grpId="0"/>
      <p:bldP spid="50" grpId="0" animBg="1"/>
      <p:bldP spid="50" grpId="1" animBg="1"/>
      <p:bldP spid="5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Question 1 </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9173" y="1407877"/>
            <a:ext cx="4497371" cy="2023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TextBox 4"/>
              <p:cNvSpPr txBox="1"/>
              <p:nvPr/>
            </p:nvSpPr>
            <p:spPr>
              <a:xfrm>
                <a:off x="1437952" y="990600"/>
                <a:ext cx="65603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smtClean="0"/>
                        <m:t>{</m:t>
                      </m:r>
                      <m:r>
                        <m:rPr>
                          <m:nor/>
                        </m:rPr>
                        <a:rPr lang="en-US" b="0" i="0" dirty="0" smtClean="0"/>
                        <m:t>Science</m:t>
                      </m:r>
                      <m:r>
                        <m:rPr>
                          <m:nor/>
                        </m:rPr>
                        <a:rPr lang="en-US" b="0" i="0" dirty="0" smtClean="0"/>
                        <m:t> </m:t>
                      </m:r>
                      <m:r>
                        <m:rPr>
                          <m:nor/>
                        </m:rPr>
                        <a:rPr lang="en-US" b="0" i="0" dirty="0" smtClean="0"/>
                        <m:t>Score</m:t>
                      </m:r>
                      <m:r>
                        <m:rPr>
                          <m:nor/>
                        </m:rPr>
                        <a:rPr lang="en-US" dirty="0" smtClean="0"/>
                        <m:t>|</m:t>
                      </m:r>
                      <m:r>
                        <m:rPr>
                          <m:nor/>
                        </m:rPr>
                        <a:rPr lang="en-US" b="0" i="0" dirty="0" smtClean="0"/>
                        <m:t>SES</m:t>
                      </m:r>
                      <m:r>
                        <m:rPr>
                          <m:nor/>
                        </m:rPr>
                        <a:rPr lang="en-US" b="0" i="0" dirty="0" smtClean="0"/>
                        <m:t>, </m:t>
                      </m:r>
                      <m:r>
                        <m:rPr>
                          <m:nor/>
                        </m:rPr>
                        <a:rPr lang="en-US" b="0" i="0" dirty="0" smtClean="0"/>
                        <m:t>Math</m:t>
                      </m:r>
                      <m:r>
                        <m:rPr>
                          <m:nor/>
                        </m:rPr>
                        <a:rPr lang="en-US" dirty="0" smtClean="0"/>
                        <m:t>} =</m:t>
                      </m:r>
                      <m:sSub>
                        <m:sSubPr>
                          <m:ctrlPr>
                            <a:rPr lang="en-US" i="1" dirty="0">
                              <a:latin typeface="Cambria Math" panose="02040503050406030204" pitchFamily="18" charset="0"/>
                            </a:rPr>
                          </m:ctrlPr>
                        </m:sSubPr>
                        <m:e>
                          <m:r>
                            <a:rPr lang="en-US" b="0" i="1" dirty="0" smtClean="0">
                              <a:latin typeface="Cambria Math"/>
                            </a:rPr>
                            <m:t> </m:t>
                          </m:r>
                          <m:r>
                            <a:rPr lang="en-US" i="1" dirty="0">
                              <a:latin typeface="Cambria Math"/>
                              <a:ea typeface="Cambria Math"/>
                            </a:rPr>
                            <m:t>𝛽</m:t>
                          </m:r>
                        </m:e>
                        <m:sub>
                          <m:r>
                            <a:rPr lang="en-US" i="1" dirty="0">
                              <a:latin typeface="Cambria Math"/>
                            </a:rPr>
                            <m:t>0</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ea typeface="Cambria Math"/>
                            </a:rPr>
                            <m:t>𝛽</m:t>
                          </m:r>
                        </m:e>
                        <m:sub>
                          <m:r>
                            <a:rPr lang="en-US" i="1" dirty="0">
                              <a:latin typeface="Cambria Math"/>
                              <a:ea typeface="Cambria Math"/>
                            </a:rPr>
                            <m:t>1</m:t>
                          </m:r>
                        </m:sub>
                      </m:sSub>
                      <m:r>
                        <a:rPr lang="en-US" b="0" i="1" dirty="0" smtClean="0">
                          <a:latin typeface="Cambria Math"/>
                          <a:ea typeface="Cambria Math"/>
                        </a:rPr>
                        <m:t>𝑆𝐸𝑆</m:t>
                      </m:r>
                      <m:r>
                        <a:rPr lang="en-US" b="0" i="1" dirty="0" smtClean="0">
                          <a:latin typeface="Cambria Math"/>
                          <a:ea typeface="Cambria Math"/>
                        </a:rPr>
                        <m:t>1+</m:t>
                      </m:r>
                      <m:sSub>
                        <m:sSubPr>
                          <m:ctrlPr>
                            <a:rPr lang="en-US" i="1" dirty="0">
                              <a:latin typeface="Cambria Math" panose="02040503050406030204" pitchFamily="18" charset="0"/>
                            </a:rPr>
                          </m:ctrlPr>
                        </m:sSubPr>
                        <m:e>
                          <m:r>
                            <a:rPr lang="en-US" i="1" dirty="0">
                              <a:latin typeface="Cambria Math"/>
                              <a:ea typeface="Cambria Math"/>
                            </a:rPr>
                            <m:t>𝛽</m:t>
                          </m:r>
                        </m:e>
                        <m:sub>
                          <m:r>
                            <a:rPr lang="en-US" b="0" i="1" dirty="0" smtClean="0">
                              <a:latin typeface="Cambria Math"/>
                              <a:ea typeface="Cambria Math"/>
                            </a:rPr>
                            <m:t>2</m:t>
                          </m:r>
                        </m:sub>
                      </m:sSub>
                      <m:r>
                        <a:rPr lang="en-US" i="1" dirty="0">
                          <a:latin typeface="Cambria Math"/>
                          <a:ea typeface="Cambria Math"/>
                        </a:rPr>
                        <m:t>𝑆𝐸𝑆</m:t>
                      </m:r>
                      <m:r>
                        <a:rPr lang="en-US" b="0" i="1" dirty="0" smtClean="0">
                          <a:latin typeface="Cambria Math"/>
                          <a:ea typeface="Cambria Math"/>
                        </a:rPr>
                        <m:t>2+</m:t>
                      </m:r>
                      <m:sSub>
                        <m:sSubPr>
                          <m:ctrlPr>
                            <a:rPr lang="en-US" i="1" dirty="0">
                              <a:latin typeface="Cambria Math" panose="02040503050406030204" pitchFamily="18" charset="0"/>
                            </a:rPr>
                          </m:ctrlPr>
                        </m:sSubPr>
                        <m:e>
                          <m:r>
                            <a:rPr lang="en-US" i="1" dirty="0">
                              <a:latin typeface="Cambria Math"/>
                              <a:ea typeface="Cambria Math"/>
                            </a:rPr>
                            <m:t>𝛽</m:t>
                          </m:r>
                        </m:e>
                        <m:sub>
                          <m:r>
                            <a:rPr lang="en-US" b="0" i="1" dirty="0" smtClean="0">
                              <a:latin typeface="Cambria Math"/>
                              <a:ea typeface="Cambria Math"/>
                            </a:rPr>
                            <m:t>3</m:t>
                          </m:r>
                        </m:sub>
                      </m:sSub>
                      <m:r>
                        <a:rPr lang="en-US" b="0" i="1" dirty="0" smtClean="0">
                          <a:latin typeface="Cambria Math"/>
                          <a:ea typeface="Cambria Math"/>
                        </a:rPr>
                        <m:t>𝑀𝑎𝑡h</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437952" y="990600"/>
                <a:ext cx="6560386" cy="369332"/>
              </a:xfrm>
              <a:prstGeom prst="rect">
                <a:avLst/>
              </a:prstGeom>
              <a:blipFill rotWithShape="0">
                <a:blip r:embed="rId3"/>
                <a:stretch>
                  <a:fillRect t="-6667" b="-13333"/>
                </a:stretch>
              </a:blipFill>
            </p:spPr>
            <p:txBody>
              <a:bodyPr/>
              <a:lstStyle/>
              <a:p>
                <a:r>
                  <a:rPr lang="en-US">
                    <a:noFill/>
                  </a:rPr>
                  <a:t> </a:t>
                </a:r>
              </a:p>
            </p:txBody>
          </p:sp>
        </mc:Fallback>
      </mc:AlternateContent>
      <p:sp>
        <p:nvSpPr>
          <p:cNvPr id="4" name="TextBox 3"/>
          <p:cNvSpPr txBox="1"/>
          <p:nvPr/>
        </p:nvSpPr>
        <p:spPr>
          <a:xfrm>
            <a:off x="266700" y="4705453"/>
            <a:ext cx="8610600" cy="1815882"/>
          </a:xfrm>
          <a:prstGeom prst="rect">
            <a:avLst/>
          </a:prstGeom>
          <a:noFill/>
        </p:spPr>
        <p:txBody>
          <a:bodyPr wrap="square" rtlCol="0">
            <a:spAutoFit/>
          </a:bodyPr>
          <a:lstStyle/>
          <a:p>
            <a:r>
              <a:rPr lang="en-US" sz="1600" dirty="0"/>
              <a:t>A change from SES = 3 to SES =2 does not appear to significantly influence the mean science score although a change from SES = 1 to SES = 3 appears to be significant in estimating the mean science score.  The best estimate is that a change from SES = 3 to SES = 1 is associated with a 3.316 point decrease in the mean science score. A 95% confidence interval for this decrease is </a:t>
            </a:r>
            <a:r>
              <a:rPr lang="en-US" sz="1600" b="1" dirty="0">
                <a:solidFill>
                  <a:srgbClr val="0070C0"/>
                </a:solidFill>
              </a:rPr>
              <a:t>(.24, 6.4)</a:t>
            </a:r>
            <a:r>
              <a:rPr lang="en-US" sz="1600" dirty="0"/>
              <a:t> points.  In addition, since the slopes are assumed to be identical, this change is assumed to be constant across all math scores.  This is an observational study thus only associations can be made.  The data could be rerun by grouping SES=3 and SES=2 together, but we will leave it as is here.</a:t>
            </a:r>
          </a:p>
        </p:txBody>
      </p:sp>
      <mc:AlternateContent xmlns:mc="http://schemas.openxmlformats.org/markup-compatibility/2006" xmlns:a14="http://schemas.microsoft.com/office/drawing/2010/main">
        <mc:Choice Requires="a14">
          <p:sp>
            <p:nvSpPr>
              <p:cNvPr id="3" name="TextBox 2"/>
              <p:cNvSpPr txBox="1"/>
              <p:nvPr/>
            </p:nvSpPr>
            <p:spPr>
              <a:xfrm>
                <a:off x="609600" y="3316659"/>
                <a:ext cx="8783390" cy="166199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dirty="0"/>
                        <m:t>SES</m:t>
                      </m:r>
                      <m:r>
                        <m:rPr>
                          <m:nor/>
                        </m:rPr>
                        <a:rPr lang="en-US" dirty="0"/>
                        <m:t> , </m:t>
                      </m:r>
                      <m:r>
                        <m:rPr>
                          <m:nor/>
                        </m:rPr>
                        <a:rPr lang="en-US" dirty="0"/>
                        <m:t>Math</m:t>
                      </m:r>
                      <m:r>
                        <m:rPr>
                          <m:nor/>
                        </m:rPr>
                        <a:rPr lang="en-US" dirty="0"/>
                        <m:t>}</m:t>
                      </m:r>
                      <m:r>
                        <a:rPr lang="en-US" b="0" i="1" smtClean="0">
                          <a:latin typeface="Cambria Math" panose="02040503050406030204" pitchFamily="18" charset="0"/>
                        </a:rPr>
                        <m:t>=19.91−3.316∗</m:t>
                      </m:r>
                      <m:r>
                        <a:rPr lang="en-US" b="0" i="1" smtClean="0">
                          <a:latin typeface="Cambria Math" panose="02040503050406030204" pitchFamily="18" charset="0"/>
                        </a:rPr>
                        <m:t>𝑆𝐸𝑆</m:t>
                      </m:r>
                      <m:r>
                        <a:rPr lang="en-US" b="0" i="1" smtClean="0">
                          <a:latin typeface="Cambria Math" panose="02040503050406030204" pitchFamily="18" charset="0"/>
                        </a:rPr>
                        <m:t>1 −1.236 </m:t>
                      </m:r>
                      <m:r>
                        <a:rPr lang="en-US" b="0" i="1" smtClean="0">
                          <a:latin typeface="Cambria Math" panose="02040503050406030204" pitchFamily="18" charset="0"/>
                        </a:rPr>
                        <m:t>𝑆𝐸𝑆</m:t>
                      </m:r>
                      <m:r>
                        <a:rPr lang="en-US" b="0" i="1" smtClean="0">
                          <a:latin typeface="Cambria Math" panose="02040503050406030204" pitchFamily="18" charset="0"/>
                        </a:rPr>
                        <m:t>2+ .633 </m:t>
                      </m:r>
                      <m:r>
                        <a:rPr lang="en-US" b="0" i="1" smtClean="0">
                          <a:latin typeface="Cambria Math" panose="02040503050406030204" pitchFamily="18" charset="0"/>
                        </a:rPr>
                        <m:t>𝑀𝑎𝑡h</m:t>
                      </m:r>
                    </m:oMath>
                  </m:oMathPara>
                </a14:m>
                <a:endParaRPr lang="en-US" dirty="0"/>
              </a:p>
              <a:p>
                <a:pPr algn="ctr"/>
                <a:endParaRPr lang="en-US" i="1" dirty="0">
                  <a:latin typeface="Cambria Math" panose="02040503050406030204" pitchFamily="18" charset="0"/>
                  <a:ea typeface="Cambria Math"/>
                </a:endParaRPr>
              </a:p>
              <a:p>
                <a:pPr algn="ctr"/>
                <a14:m>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3</m:t>
                    </m:r>
                    <m:r>
                      <m:rPr>
                        <m:nor/>
                      </m:rPr>
                      <a:rPr lang="en-US" dirty="0"/>
                      <m:t>, </m:t>
                    </m:r>
                    <m:r>
                      <m:rPr>
                        <m:nor/>
                      </m:rPr>
                      <a:rPr lang="en-US" dirty="0"/>
                      <m:t>Math</m:t>
                    </m:r>
                    <m:r>
                      <m:rPr>
                        <m:nor/>
                      </m:rPr>
                      <a:rPr lang="en-US" dirty="0"/>
                      <m:t>} </m:t>
                    </m:r>
                  </m:oMath>
                </a14:m>
                <a:r>
                  <a:rPr lang="en-US" dirty="0"/>
                  <a:t>= 19.91 + .633 * Math</a:t>
                </a:r>
              </a:p>
              <a:p>
                <a:pPr algn="ctr"/>
                <a14:m>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dirty="0"/>
                      <m:t>SES</m:t>
                    </m:r>
                    <m:r>
                      <m:rPr>
                        <m:nor/>
                      </m:rPr>
                      <a:rPr lang="en-US" b="0" i="0" dirty="0" smtClean="0"/>
                      <m:t> = 2</m:t>
                    </m:r>
                    <m:r>
                      <m:rPr>
                        <m:nor/>
                      </m:rPr>
                      <a:rPr lang="en-US" dirty="0"/>
                      <m:t>, </m:t>
                    </m:r>
                    <m:r>
                      <m:rPr>
                        <m:nor/>
                      </m:rPr>
                      <a:rPr lang="en-US" dirty="0"/>
                      <m:t>Math</m:t>
                    </m:r>
                    <m:r>
                      <m:rPr>
                        <m:nor/>
                      </m:rPr>
                      <a:rPr lang="en-US" dirty="0"/>
                      <m:t>} </m:t>
                    </m:r>
                  </m:oMath>
                </a14:m>
                <a:r>
                  <a:rPr lang="en-US" dirty="0"/>
                  <a:t>= 18.67 + .633*Math</a:t>
                </a:r>
              </a:p>
              <a:p>
                <a:pPr algn="ct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dirty="0"/>
                        <m:t>SES</m:t>
                      </m:r>
                      <m:r>
                        <m:rPr>
                          <m:nor/>
                        </m:rPr>
                        <a:rPr lang="en-US" b="0" i="0" dirty="0" smtClean="0"/>
                        <m:t> = 1</m:t>
                      </m:r>
                      <m:r>
                        <m:rPr>
                          <m:nor/>
                        </m:rPr>
                        <a:rPr lang="en-US" dirty="0"/>
                        <m:t>, </m:t>
                      </m:r>
                      <m:r>
                        <m:rPr>
                          <m:nor/>
                        </m:rPr>
                        <a:rPr lang="en-US" dirty="0"/>
                        <m:t>Math</m:t>
                      </m:r>
                      <m:r>
                        <m:rPr>
                          <m:nor/>
                        </m:rPr>
                        <a:rPr lang="en-US" dirty="0"/>
                        <m:t>}= 16.59 + .633∗</m:t>
                      </m:r>
                      <m:r>
                        <m:rPr>
                          <m:nor/>
                        </m:rPr>
                        <a:rPr lang="en-US" b="0" i="0" dirty="0" smtClean="0"/>
                        <m:t>Math</m:t>
                      </m:r>
                    </m:oMath>
                  </m:oMathPara>
                </a14:m>
                <a:endParaRPr lang="en-US" dirty="0"/>
              </a:p>
              <a:p>
                <a:pPr algn="ct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609600" y="3316659"/>
                <a:ext cx="8783390" cy="1661993"/>
              </a:xfrm>
              <a:prstGeom prst="rect">
                <a:avLst/>
              </a:prstGeom>
              <a:blipFill>
                <a:blip r:embed="rId4"/>
                <a:stretch>
                  <a:fillRect t="-4029"/>
                </a:stretch>
              </a:blipFill>
            </p:spPr>
            <p:txBody>
              <a:bodyPr/>
              <a:lstStyle/>
              <a:p>
                <a:r>
                  <a:rPr lang="en-US">
                    <a:noFill/>
                  </a:rPr>
                  <a:t> </a:t>
                </a:r>
              </a:p>
            </p:txBody>
          </p:sp>
        </mc:Fallback>
      </mc:AlternateContent>
      <p:graphicFrame>
        <p:nvGraphicFramePr>
          <p:cNvPr id="6" name="Table 5"/>
          <p:cNvGraphicFramePr>
            <a:graphicFrameLocks noGrp="1"/>
          </p:cNvGraphicFramePr>
          <p:nvPr/>
        </p:nvGraphicFramePr>
        <p:xfrm>
          <a:off x="266700" y="1706562"/>
          <a:ext cx="1828800" cy="762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787129974"/>
                    </a:ext>
                  </a:extLst>
                </a:gridCol>
                <a:gridCol w="609600">
                  <a:extLst>
                    <a:ext uri="{9D8B030D-6E8A-4147-A177-3AD203B41FA5}">
                      <a16:colId xmlns:a16="http://schemas.microsoft.com/office/drawing/2014/main" val="1944200546"/>
                    </a:ext>
                  </a:extLst>
                </a:gridCol>
                <a:gridCol w="609600">
                  <a:extLst>
                    <a:ext uri="{9D8B030D-6E8A-4147-A177-3AD203B41FA5}">
                      <a16:colId xmlns:a16="http://schemas.microsoft.com/office/drawing/2014/main" val="3321159168"/>
                    </a:ext>
                  </a:extLst>
                </a:gridCol>
              </a:tblGrid>
              <a:tr h="190500">
                <a:tc>
                  <a:txBody>
                    <a:bodyPr/>
                    <a:lstStyle/>
                    <a:p>
                      <a:pPr algn="ctr" fontAlgn="b"/>
                      <a:r>
                        <a:rPr lang="en-US" sz="1100" u="none" strike="noStrike">
                          <a:effectLst/>
                        </a:rPr>
                        <a:t>SES value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SES1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SES2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66028649"/>
                  </a:ext>
                </a:extLst>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27031394"/>
                  </a:ext>
                </a:extLst>
              </a:tr>
              <a:tr h="190500">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20280841"/>
                  </a:ext>
                </a:extLst>
              </a:tr>
              <a:tr h="190500">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70753900"/>
                  </a:ext>
                </a:extLst>
              </a:tr>
            </a:tbl>
          </a:graphicData>
        </a:graphic>
      </p:graphicFrame>
      <p:sp>
        <p:nvSpPr>
          <p:cNvPr id="7" name="TextBox 6">
            <a:extLst>
              <a:ext uri="{FF2B5EF4-FFF2-40B4-BE49-F238E27FC236}">
                <a16:creationId xmlns:a16="http://schemas.microsoft.com/office/drawing/2014/main" id="{0BA53397-D5DC-41F0-BC54-EC14671E8B50}"/>
              </a:ext>
            </a:extLst>
          </p:cNvPr>
          <p:cNvSpPr txBox="1"/>
          <p:nvPr/>
        </p:nvSpPr>
        <p:spPr>
          <a:xfrm>
            <a:off x="266700" y="3733800"/>
            <a:ext cx="1828800" cy="971653"/>
          </a:xfrm>
          <a:prstGeom prst="rect">
            <a:avLst/>
          </a:prstGeom>
          <a:noFill/>
        </p:spPr>
        <p:txBody>
          <a:bodyPr wrap="square" rtlCol="0">
            <a:spAutoFit/>
          </a:bodyPr>
          <a:lstStyle/>
          <a:p>
            <a:endParaRPr lang="en-US" dirty="0"/>
          </a:p>
        </p:txBody>
      </p:sp>
      <p:sp>
        <p:nvSpPr>
          <p:cNvPr id="8" name="TextBox 7">
            <a:extLst>
              <a:ext uri="{FF2B5EF4-FFF2-40B4-BE49-F238E27FC236}">
                <a16:creationId xmlns:a16="http://schemas.microsoft.com/office/drawing/2014/main" id="{FA60BE69-D99F-41CF-B96D-9B3E0901F3D2}"/>
              </a:ext>
            </a:extLst>
          </p:cNvPr>
          <p:cNvSpPr txBox="1"/>
          <p:nvPr/>
        </p:nvSpPr>
        <p:spPr>
          <a:xfrm>
            <a:off x="266700" y="3567443"/>
            <a:ext cx="2667000" cy="1200329"/>
          </a:xfrm>
          <a:prstGeom prst="rect">
            <a:avLst/>
          </a:prstGeom>
          <a:noFill/>
        </p:spPr>
        <p:txBody>
          <a:bodyPr wrap="square" rtlCol="0">
            <a:spAutoFit/>
          </a:bodyPr>
          <a:lstStyle/>
          <a:p>
            <a:r>
              <a:rPr lang="en-US" dirty="0">
                <a:solidFill>
                  <a:srgbClr val="0070C0"/>
                </a:solidFill>
              </a:rPr>
              <a:t>95% CI: t</a:t>
            </a:r>
            <a:r>
              <a:rPr lang="en-US" baseline="-25000" dirty="0">
                <a:solidFill>
                  <a:srgbClr val="0070C0"/>
                </a:solidFill>
              </a:rPr>
              <a:t>.975, 200-4</a:t>
            </a:r>
            <a:r>
              <a:rPr lang="en-US" dirty="0">
                <a:solidFill>
                  <a:srgbClr val="0070C0"/>
                </a:solidFill>
              </a:rPr>
              <a:t>=1.97 </a:t>
            </a:r>
          </a:p>
          <a:p>
            <a:r>
              <a:rPr lang="en-US" dirty="0">
                <a:solidFill>
                  <a:srgbClr val="0070C0"/>
                </a:solidFill>
              </a:rPr>
              <a:t>3.316+- 1.56*1.97</a:t>
            </a:r>
          </a:p>
          <a:p>
            <a:r>
              <a:rPr lang="en-US" dirty="0">
                <a:solidFill>
                  <a:srgbClr val="0070C0"/>
                </a:solidFill>
              </a:rPr>
              <a:t>=3.316+-3.07</a:t>
            </a:r>
          </a:p>
          <a:p>
            <a:r>
              <a:rPr lang="en-US" dirty="0">
                <a:solidFill>
                  <a:srgbClr val="0070C0"/>
                </a:solidFill>
              </a:rPr>
              <a:t>=(.24, 6.4)</a:t>
            </a:r>
          </a:p>
        </p:txBody>
      </p:sp>
    </p:spTree>
    <p:extLst>
      <p:ext uri="{BB962C8B-B14F-4D97-AF65-F5344CB8AC3E}">
        <p14:creationId xmlns:p14="http://schemas.microsoft.com/office/powerpoint/2010/main" val="762461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Question 1: That is, by how much can we expect the science score to increase or decrease with respect to SES = 3 (make SES = 3 the reference level). </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752600"/>
            <a:ext cx="6391021" cy="451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4521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EACD4-7B1B-4931-97E5-9F8B3139BD32}"/>
              </a:ext>
            </a:extLst>
          </p:cNvPr>
          <p:cNvSpPr>
            <a:spLocks noGrp="1"/>
          </p:cNvSpPr>
          <p:nvPr>
            <p:ph type="title"/>
          </p:nvPr>
        </p:nvSpPr>
        <p:spPr/>
        <p:txBody>
          <a:bodyPr/>
          <a:lstStyle/>
          <a:p>
            <a:r>
              <a:rPr lang="en-US" dirty="0"/>
              <a:t>Breakout question 2</a:t>
            </a:r>
          </a:p>
        </p:txBody>
      </p:sp>
    </p:spTree>
    <p:extLst>
      <p:ext uri="{BB962C8B-B14F-4D97-AF65-F5344CB8AC3E}">
        <p14:creationId xmlns:p14="http://schemas.microsoft.com/office/powerpoint/2010/main" val="2417938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HSB2!</a:t>
            </a:r>
          </a:p>
        </p:txBody>
      </p:sp>
      <p:sp>
        <p:nvSpPr>
          <p:cNvPr id="3" name="Content Placeholder 2"/>
          <p:cNvSpPr>
            <a:spLocks noGrp="1"/>
          </p:cNvSpPr>
          <p:nvPr>
            <p:ph idx="1"/>
          </p:nvPr>
        </p:nvSpPr>
        <p:spPr>
          <a:xfrm>
            <a:off x="457200" y="1219200"/>
            <a:ext cx="8229600" cy="4906963"/>
          </a:xfrm>
        </p:spPr>
        <p:txBody>
          <a:bodyPr>
            <a:normAutofit fontScale="77500" lnSpcReduction="20000"/>
          </a:bodyPr>
          <a:lstStyle/>
          <a:p>
            <a:pPr marL="514350" indent="-514350">
              <a:buAutoNum type="arabicParenR"/>
            </a:pPr>
            <a:r>
              <a:rPr lang="en-US" dirty="0">
                <a:solidFill>
                  <a:schemeClr val="bg1">
                    <a:lumMod val="75000"/>
                  </a:schemeClr>
                </a:solidFill>
              </a:rPr>
              <a:t>We would like to create a model with a categorical variable for socio economic status (SES) in order to test if there is a difference in mean science score for changes between SES = 3 to SES = 1 and SES = 3 to SES =2.  Taking the math score into account (assume math is associated with the science score in the same way for each SES.  Can we quantify these amounts? That is, by how much can we expect the science score to increase or decrease with respect to SES = 3 (make SES = 3 the reference level).  </a:t>
            </a:r>
            <a:r>
              <a:rPr lang="en-US" b="1" i="1" dirty="0">
                <a:solidFill>
                  <a:schemeClr val="bg1">
                    <a:lumMod val="75000"/>
                  </a:schemeClr>
                </a:solidFill>
              </a:rPr>
              <a:t>Be sure and write out the model statement and check assumptions!</a:t>
            </a:r>
          </a:p>
          <a:p>
            <a:pPr marL="514350" indent="-514350">
              <a:buFont typeface="Arial" panose="020B0604020202020204" pitchFamily="34" charset="0"/>
              <a:buAutoNum type="arabicParenR"/>
            </a:pPr>
            <a:r>
              <a:rPr lang="en-US" dirty="0"/>
              <a:t>Next, we want to know if and how much the math score is related to the science score </a:t>
            </a:r>
            <a:r>
              <a:rPr lang="en-US" u="sng" dirty="0"/>
              <a:t>after controlling for the reading score.</a:t>
            </a:r>
            <a:r>
              <a:rPr lang="en-US" dirty="0"/>
              <a:t> </a:t>
            </a:r>
            <a:r>
              <a:rPr lang="en-US" b="1" i="1" dirty="0"/>
              <a:t>Be sure and write out the model statement and check assumptions!</a:t>
            </a:r>
          </a:p>
          <a:p>
            <a:pPr marL="514350" indent="-514350">
              <a:buAutoNum type="arabicParenR"/>
            </a:pPr>
            <a:endParaRPr lang="en-US" u="sng" dirty="0"/>
          </a:p>
        </p:txBody>
      </p:sp>
    </p:spTree>
    <p:extLst>
      <p:ext uri="{BB962C8B-B14F-4D97-AF65-F5344CB8AC3E}">
        <p14:creationId xmlns:p14="http://schemas.microsoft.com/office/powerpoint/2010/main" val="262323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92162"/>
          </a:xfrm>
        </p:spPr>
        <p:txBody>
          <a:bodyPr/>
          <a:lstStyle/>
          <a:p>
            <a:r>
              <a:rPr lang="en-US" dirty="0" err="1"/>
              <a:t>Meadowfoam</a:t>
            </a:r>
            <a:r>
              <a:rPr lang="en-US" dirty="0"/>
              <a:t>: Data</a:t>
            </a:r>
          </a:p>
        </p:txBody>
      </p:sp>
      <p:pic>
        <p:nvPicPr>
          <p:cNvPr id="7" name="Picture 6"/>
          <p:cNvPicPr>
            <a:picLocks noChangeAspect="1"/>
          </p:cNvPicPr>
          <p:nvPr/>
        </p:nvPicPr>
        <p:blipFill>
          <a:blip r:embed="rId2"/>
          <a:stretch>
            <a:fillRect/>
          </a:stretch>
        </p:blipFill>
        <p:spPr>
          <a:xfrm>
            <a:off x="3025998" y="1219200"/>
            <a:ext cx="3092004" cy="5440362"/>
          </a:xfrm>
          <a:prstGeom prst="rect">
            <a:avLst/>
          </a:prstGeom>
        </p:spPr>
      </p:pic>
    </p:spTree>
    <p:extLst>
      <p:ext uri="{BB962C8B-B14F-4D97-AF65-F5344CB8AC3E}">
        <p14:creationId xmlns:p14="http://schemas.microsoft.com/office/powerpoint/2010/main" val="1541103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39762"/>
          </a:xfrm>
        </p:spPr>
        <p:txBody>
          <a:bodyPr>
            <a:normAutofit fontScale="90000"/>
          </a:bodyPr>
          <a:lstStyle/>
          <a:p>
            <a:r>
              <a:rPr lang="en-US" dirty="0"/>
              <a:t>Question 2 </a:t>
            </a:r>
            <a:br>
              <a:rPr lang="en-US" dirty="0"/>
            </a:br>
            <a:r>
              <a:rPr lang="en-US" dirty="0"/>
              <a:t>Influential Points and Assumptions!!!</a:t>
            </a:r>
          </a:p>
        </p:txBody>
      </p:sp>
      <p:sp>
        <p:nvSpPr>
          <p:cNvPr id="4" name="TextBox 3"/>
          <p:cNvSpPr txBox="1"/>
          <p:nvPr/>
        </p:nvSpPr>
        <p:spPr>
          <a:xfrm>
            <a:off x="5943600" y="1371600"/>
            <a:ext cx="2971800" cy="5355312"/>
          </a:xfrm>
          <a:prstGeom prst="rect">
            <a:avLst/>
          </a:prstGeom>
          <a:noFill/>
        </p:spPr>
        <p:txBody>
          <a:bodyPr wrap="square" rtlCol="0">
            <a:spAutoFit/>
          </a:bodyPr>
          <a:lstStyle/>
          <a:p>
            <a:r>
              <a:rPr lang="en-US" dirty="0"/>
              <a:t>There does appear to be one potential influential point.  We should take a closer look at this observation.</a:t>
            </a:r>
          </a:p>
          <a:p>
            <a:endParaRPr lang="en-US" dirty="0"/>
          </a:p>
          <a:p>
            <a:r>
              <a:rPr lang="en-US" dirty="0"/>
              <a:t>Judging from the scatter plot, q-q plot and histogram of the residuals, there is no evidence that the residuals do not follow a normal distribution with constant variance.</a:t>
            </a:r>
          </a:p>
          <a:p>
            <a:endParaRPr lang="en-US" dirty="0"/>
          </a:p>
          <a:p>
            <a:r>
              <a:rPr lang="en-US" dirty="0"/>
              <a:t>We assume here that the observations are independent although we do this with caution as they are known to be clustered by school.  </a:t>
            </a:r>
          </a:p>
        </p:txBody>
      </p:sp>
      <mc:AlternateContent xmlns:mc="http://schemas.openxmlformats.org/markup-compatibility/2006" xmlns:a14="http://schemas.microsoft.com/office/drawing/2010/main">
        <mc:Choice Requires="a14">
          <p:sp>
            <p:nvSpPr>
              <p:cNvPr id="7" name="TextBox 6"/>
              <p:cNvSpPr txBox="1"/>
              <p:nvPr/>
            </p:nvSpPr>
            <p:spPr>
              <a:xfrm>
                <a:off x="1676400" y="1078468"/>
                <a:ext cx="55322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smtClean="0"/>
                        <m:t>{</m:t>
                      </m:r>
                      <m:r>
                        <m:rPr>
                          <m:nor/>
                        </m:rPr>
                        <a:rPr lang="en-US" b="0" i="0" dirty="0" smtClean="0"/>
                        <m:t>Science</m:t>
                      </m:r>
                      <m:r>
                        <m:rPr>
                          <m:nor/>
                        </m:rPr>
                        <a:rPr lang="en-US" b="0" i="0" dirty="0" smtClean="0"/>
                        <m:t> </m:t>
                      </m:r>
                      <m:r>
                        <m:rPr>
                          <m:nor/>
                        </m:rPr>
                        <a:rPr lang="en-US" b="0" i="0" dirty="0" smtClean="0"/>
                        <m:t>Score</m:t>
                      </m:r>
                      <m:r>
                        <m:rPr>
                          <m:nor/>
                        </m:rPr>
                        <a:rPr lang="en-US" b="0" i="0" dirty="0" smtClean="0"/>
                        <m:t>|</m:t>
                      </m:r>
                      <m:r>
                        <m:rPr>
                          <m:nor/>
                        </m:rPr>
                        <a:rPr lang="en-US" b="0" i="0" dirty="0" smtClean="0"/>
                        <m:t>Math</m:t>
                      </m:r>
                      <m:r>
                        <m:rPr>
                          <m:nor/>
                        </m:rPr>
                        <a:rPr lang="en-US" b="0" i="0" dirty="0" smtClean="0"/>
                        <m:t>, </m:t>
                      </m:r>
                      <m:r>
                        <m:rPr>
                          <m:nor/>
                        </m:rPr>
                        <a:rPr lang="en-US" b="0" i="0" dirty="0" smtClean="0"/>
                        <m:t>Read</m:t>
                      </m:r>
                      <m:r>
                        <m:rPr>
                          <m:nor/>
                        </m:rPr>
                        <a:rPr lang="en-US" dirty="0" smtClean="0"/>
                        <m:t>} =</m:t>
                      </m:r>
                      <m:sSub>
                        <m:sSubPr>
                          <m:ctrlPr>
                            <a:rPr lang="en-US" i="1" dirty="0">
                              <a:latin typeface="Cambria Math" panose="02040503050406030204" pitchFamily="18" charset="0"/>
                            </a:rPr>
                          </m:ctrlPr>
                        </m:sSubPr>
                        <m:e>
                          <m:r>
                            <a:rPr lang="en-US" b="0" i="1" dirty="0" smtClean="0">
                              <a:latin typeface="Cambria Math"/>
                            </a:rPr>
                            <m:t> </m:t>
                          </m:r>
                          <m:r>
                            <a:rPr lang="en-US" i="1" dirty="0">
                              <a:latin typeface="Cambria Math"/>
                              <a:ea typeface="Cambria Math"/>
                            </a:rPr>
                            <m:t>𝛽</m:t>
                          </m:r>
                        </m:e>
                        <m:sub>
                          <m:r>
                            <a:rPr lang="en-US" i="1" dirty="0">
                              <a:latin typeface="Cambria Math"/>
                            </a:rPr>
                            <m:t>0</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ea typeface="Cambria Math"/>
                            </a:rPr>
                            <m:t>𝛽</m:t>
                          </m:r>
                        </m:e>
                        <m:sub>
                          <m:r>
                            <a:rPr lang="en-US" i="1" dirty="0">
                              <a:latin typeface="Cambria Math"/>
                              <a:ea typeface="Cambria Math"/>
                            </a:rPr>
                            <m:t>1</m:t>
                          </m:r>
                        </m:sub>
                      </m:sSub>
                      <m:r>
                        <a:rPr lang="en-US" b="0" i="1" dirty="0" smtClean="0">
                          <a:latin typeface="Cambria Math"/>
                          <a:ea typeface="Cambria Math"/>
                        </a:rPr>
                        <m:t>𝑀𝑎𝑡h</m:t>
                      </m:r>
                      <m:r>
                        <a:rPr lang="en-US" i="1" dirty="0">
                          <a:latin typeface="Cambria Math"/>
                        </a:rPr>
                        <m:t>+</m:t>
                      </m:r>
                      <m:sSub>
                        <m:sSubPr>
                          <m:ctrlPr>
                            <a:rPr lang="en-US" i="1" dirty="0" smtClean="0">
                              <a:latin typeface="Cambria Math" panose="02040503050406030204" pitchFamily="18" charset="0"/>
                            </a:rPr>
                          </m:ctrlPr>
                        </m:sSubPr>
                        <m:e>
                          <m:r>
                            <a:rPr lang="en-US" i="1" dirty="0">
                              <a:latin typeface="Cambria Math"/>
                              <a:ea typeface="Cambria Math"/>
                            </a:rPr>
                            <m:t>𝛽</m:t>
                          </m:r>
                        </m:e>
                        <m:sub>
                          <m:r>
                            <a:rPr lang="en-US" b="0" i="1" dirty="0" smtClean="0">
                              <a:latin typeface="Cambria Math"/>
                              <a:ea typeface="Cambria Math"/>
                            </a:rPr>
                            <m:t>2</m:t>
                          </m:r>
                        </m:sub>
                      </m:sSub>
                      <m:r>
                        <a:rPr lang="en-US" b="0" i="1" dirty="0" smtClean="0">
                          <a:latin typeface="Cambria Math"/>
                          <a:ea typeface="Cambria Math"/>
                        </a:rPr>
                        <m:t>𝑅𝑒𝑎𝑑</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676400" y="1078468"/>
                <a:ext cx="5532284" cy="369332"/>
              </a:xfrm>
              <a:prstGeom prst="rect">
                <a:avLst/>
              </a:prstGeom>
              <a:blipFill>
                <a:blip r:embed="rId2"/>
                <a:stretch>
                  <a:fillRect t="-6557" b="-11475"/>
                </a:stretch>
              </a:blipFill>
            </p:spPr>
            <p:txBody>
              <a:bodyPr/>
              <a:lstStyle/>
              <a:p>
                <a:r>
                  <a:rPr lang="en-US">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458687"/>
            <a:ext cx="4471178" cy="4484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039" y="5994848"/>
            <a:ext cx="392430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083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2051"/>
                                        </p:tgtEl>
                                        <p:attrNameLst>
                                          <p:attrName>style.visibility</p:attrName>
                                        </p:attrNameLst>
                                      </p:cBhvr>
                                      <p:to>
                                        <p:strVal val="visible"/>
                                      </p:to>
                                    </p:set>
                                    <p:animEffect transition="in" filter="fade">
                                      <p:cBhvr>
                                        <p:cTn id="18"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Question 2:</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3429000"/>
            <a:ext cx="3429000" cy="111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TextBox 4"/>
              <p:cNvSpPr txBox="1"/>
              <p:nvPr/>
            </p:nvSpPr>
            <p:spPr>
              <a:xfrm>
                <a:off x="1854225" y="2939534"/>
                <a:ext cx="55322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smtClean="0"/>
                        <m:t>{</m:t>
                      </m:r>
                      <m:r>
                        <m:rPr>
                          <m:nor/>
                        </m:rPr>
                        <a:rPr lang="en-US" b="0" i="0" dirty="0" smtClean="0"/>
                        <m:t>Science</m:t>
                      </m:r>
                      <m:r>
                        <m:rPr>
                          <m:nor/>
                        </m:rPr>
                        <a:rPr lang="en-US" b="0" i="0" dirty="0" smtClean="0"/>
                        <m:t> </m:t>
                      </m:r>
                      <m:r>
                        <m:rPr>
                          <m:nor/>
                        </m:rPr>
                        <a:rPr lang="en-US" b="0" i="0" dirty="0" smtClean="0"/>
                        <m:t>Score</m:t>
                      </m:r>
                      <m:r>
                        <m:rPr>
                          <m:nor/>
                        </m:rPr>
                        <a:rPr lang="en-US" b="0" i="0" dirty="0" smtClean="0"/>
                        <m:t>|</m:t>
                      </m:r>
                      <m:r>
                        <m:rPr>
                          <m:nor/>
                        </m:rPr>
                        <a:rPr lang="en-US" b="0" i="0" dirty="0" smtClean="0"/>
                        <m:t>Math</m:t>
                      </m:r>
                      <m:r>
                        <m:rPr>
                          <m:nor/>
                        </m:rPr>
                        <a:rPr lang="en-US" b="0" i="0" dirty="0" smtClean="0"/>
                        <m:t>, </m:t>
                      </m:r>
                      <m:r>
                        <m:rPr>
                          <m:nor/>
                        </m:rPr>
                        <a:rPr lang="en-US" b="0" i="0" dirty="0" smtClean="0"/>
                        <m:t>Read</m:t>
                      </m:r>
                      <m:r>
                        <m:rPr>
                          <m:nor/>
                        </m:rPr>
                        <a:rPr lang="en-US" dirty="0" smtClean="0"/>
                        <m:t>} =</m:t>
                      </m:r>
                      <m:sSub>
                        <m:sSubPr>
                          <m:ctrlPr>
                            <a:rPr lang="en-US" i="1" dirty="0">
                              <a:latin typeface="Cambria Math" panose="02040503050406030204" pitchFamily="18" charset="0"/>
                            </a:rPr>
                          </m:ctrlPr>
                        </m:sSubPr>
                        <m:e>
                          <m:r>
                            <a:rPr lang="en-US" b="0" i="1" dirty="0" smtClean="0">
                              <a:latin typeface="Cambria Math"/>
                            </a:rPr>
                            <m:t> </m:t>
                          </m:r>
                          <m:r>
                            <a:rPr lang="en-US" i="1" dirty="0">
                              <a:latin typeface="Cambria Math"/>
                              <a:ea typeface="Cambria Math"/>
                            </a:rPr>
                            <m:t>𝛽</m:t>
                          </m:r>
                        </m:e>
                        <m:sub>
                          <m:r>
                            <a:rPr lang="en-US" i="1" dirty="0">
                              <a:latin typeface="Cambria Math"/>
                            </a:rPr>
                            <m:t>0</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ea typeface="Cambria Math"/>
                            </a:rPr>
                            <m:t>𝛽</m:t>
                          </m:r>
                        </m:e>
                        <m:sub>
                          <m:r>
                            <a:rPr lang="en-US" i="1" dirty="0">
                              <a:latin typeface="Cambria Math"/>
                              <a:ea typeface="Cambria Math"/>
                            </a:rPr>
                            <m:t>1</m:t>
                          </m:r>
                        </m:sub>
                      </m:sSub>
                      <m:r>
                        <a:rPr lang="en-US" b="0" i="1" dirty="0" smtClean="0">
                          <a:latin typeface="Cambria Math"/>
                          <a:ea typeface="Cambria Math"/>
                        </a:rPr>
                        <m:t>𝑀𝑎𝑡h</m:t>
                      </m:r>
                      <m:r>
                        <a:rPr lang="en-US" i="1" dirty="0">
                          <a:latin typeface="Cambria Math"/>
                        </a:rPr>
                        <m:t>+</m:t>
                      </m:r>
                      <m:sSub>
                        <m:sSubPr>
                          <m:ctrlPr>
                            <a:rPr lang="en-US" i="1" dirty="0" smtClean="0">
                              <a:latin typeface="Cambria Math" panose="02040503050406030204" pitchFamily="18" charset="0"/>
                            </a:rPr>
                          </m:ctrlPr>
                        </m:sSubPr>
                        <m:e>
                          <m:r>
                            <a:rPr lang="en-US" i="1" dirty="0">
                              <a:latin typeface="Cambria Math"/>
                              <a:ea typeface="Cambria Math"/>
                            </a:rPr>
                            <m:t>𝛽</m:t>
                          </m:r>
                        </m:e>
                        <m:sub>
                          <m:r>
                            <a:rPr lang="en-US" b="0" i="1" dirty="0" smtClean="0">
                              <a:latin typeface="Cambria Math"/>
                              <a:ea typeface="Cambria Math"/>
                            </a:rPr>
                            <m:t>2</m:t>
                          </m:r>
                        </m:sub>
                      </m:sSub>
                      <m:r>
                        <a:rPr lang="en-US" b="0" i="1" dirty="0" smtClean="0">
                          <a:latin typeface="Cambria Math"/>
                          <a:ea typeface="Cambria Math"/>
                        </a:rPr>
                        <m:t>𝑅𝑒𝑎𝑑</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854225" y="2939534"/>
                <a:ext cx="5532284" cy="369332"/>
              </a:xfrm>
              <a:prstGeom prst="rect">
                <a:avLst/>
              </a:prstGeom>
              <a:blipFill>
                <a:blip r:embed="rId3"/>
                <a:stretch>
                  <a:fillRect t="-6557" b="-13115"/>
                </a:stretch>
              </a:blipFill>
            </p:spPr>
            <p:txBody>
              <a:bodyPr/>
              <a:lstStyle/>
              <a:p>
                <a:r>
                  <a:rPr lang="en-US">
                    <a:noFill/>
                  </a:rPr>
                  <a:t> </a:t>
                </a:r>
              </a:p>
            </p:txBody>
          </p:sp>
        </mc:Fallback>
      </mc:AlternateContent>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8474" y="1565111"/>
            <a:ext cx="3438525"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8" name="TextBox 7"/>
              <p:cNvSpPr txBox="1"/>
              <p:nvPr/>
            </p:nvSpPr>
            <p:spPr>
              <a:xfrm>
                <a:off x="2373086" y="944562"/>
                <a:ext cx="39110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smtClean="0"/>
                        <m:t>{</m:t>
                      </m:r>
                      <m:r>
                        <m:rPr>
                          <m:nor/>
                        </m:rPr>
                        <a:rPr lang="en-US" b="0" i="0" dirty="0" smtClean="0"/>
                        <m:t>Science</m:t>
                      </m:r>
                      <m:r>
                        <m:rPr>
                          <m:nor/>
                        </m:rPr>
                        <a:rPr lang="en-US" b="0" i="0" dirty="0" smtClean="0"/>
                        <m:t> </m:t>
                      </m:r>
                      <m:r>
                        <m:rPr>
                          <m:nor/>
                        </m:rPr>
                        <a:rPr lang="en-US" b="0" i="0" dirty="0" smtClean="0"/>
                        <m:t>Score</m:t>
                      </m:r>
                      <m:r>
                        <m:rPr>
                          <m:nor/>
                        </m:rPr>
                        <a:rPr lang="en-US" b="0" i="0" dirty="0" smtClean="0"/>
                        <m:t>|</m:t>
                      </m:r>
                      <m:r>
                        <m:rPr>
                          <m:nor/>
                        </m:rPr>
                        <a:rPr lang="en-US" b="0" i="0" dirty="0" smtClean="0"/>
                        <m:t>Math</m:t>
                      </m:r>
                      <m:r>
                        <m:rPr>
                          <m:nor/>
                        </m:rPr>
                        <a:rPr lang="en-US" dirty="0" smtClean="0"/>
                        <m:t>} =</m:t>
                      </m:r>
                      <m:sSub>
                        <m:sSubPr>
                          <m:ctrlPr>
                            <a:rPr lang="en-US" i="1" dirty="0">
                              <a:latin typeface="Cambria Math" panose="02040503050406030204" pitchFamily="18" charset="0"/>
                            </a:rPr>
                          </m:ctrlPr>
                        </m:sSubPr>
                        <m:e>
                          <m:r>
                            <a:rPr lang="en-US" b="0" i="1" dirty="0" smtClean="0">
                              <a:latin typeface="Cambria Math"/>
                            </a:rPr>
                            <m:t> </m:t>
                          </m:r>
                          <m:r>
                            <a:rPr lang="en-US" i="1" dirty="0">
                              <a:latin typeface="Cambria Math"/>
                              <a:ea typeface="Cambria Math"/>
                            </a:rPr>
                            <m:t>𝛽</m:t>
                          </m:r>
                        </m:e>
                        <m:sub>
                          <m:r>
                            <a:rPr lang="en-US" i="1" dirty="0">
                              <a:latin typeface="Cambria Math"/>
                            </a:rPr>
                            <m:t>0</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ea typeface="Cambria Math"/>
                            </a:rPr>
                            <m:t>𝛽</m:t>
                          </m:r>
                        </m:e>
                        <m:sub>
                          <m:r>
                            <a:rPr lang="en-US" i="1" dirty="0">
                              <a:latin typeface="Cambria Math"/>
                              <a:ea typeface="Cambria Math"/>
                            </a:rPr>
                            <m:t>1</m:t>
                          </m:r>
                        </m:sub>
                      </m:sSub>
                      <m:r>
                        <a:rPr lang="en-US" b="0" i="1" dirty="0" smtClean="0">
                          <a:latin typeface="Cambria Math"/>
                          <a:ea typeface="Cambria Math"/>
                        </a:rPr>
                        <m:t>𝑀𝑎𝑡h</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373086" y="944562"/>
                <a:ext cx="3911071" cy="369332"/>
              </a:xfrm>
              <a:prstGeom prst="rect">
                <a:avLst/>
              </a:prstGeom>
              <a:blipFill>
                <a:blip r:embed="rId5"/>
                <a:stretch>
                  <a:fillRect t="-6557" b="-11475"/>
                </a:stretch>
              </a:blipFill>
            </p:spPr>
            <p:txBody>
              <a:bodyPr/>
              <a:lstStyle/>
              <a:p>
                <a:r>
                  <a:rPr lang="en-US">
                    <a:noFill/>
                  </a:rPr>
                  <a:t> </a:t>
                </a:r>
              </a:p>
            </p:txBody>
          </p:sp>
        </mc:Fallback>
      </mc:AlternateContent>
      <p:sp>
        <p:nvSpPr>
          <p:cNvPr id="4" name="TextBox 3"/>
          <p:cNvSpPr txBox="1"/>
          <p:nvPr/>
        </p:nvSpPr>
        <p:spPr>
          <a:xfrm>
            <a:off x="990600" y="4953000"/>
            <a:ext cx="7010400" cy="1477328"/>
          </a:xfrm>
          <a:prstGeom prst="rect">
            <a:avLst/>
          </a:prstGeom>
          <a:noFill/>
        </p:spPr>
        <p:txBody>
          <a:bodyPr wrap="square" rtlCol="0">
            <a:spAutoFit/>
          </a:bodyPr>
          <a:lstStyle/>
          <a:p>
            <a:r>
              <a:rPr lang="en-US" dirty="0"/>
              <a:t>The math score is associated with the mean science score even after the reading score has been accounted for.  Holding the reading score constant, a 1 point increase in the math score is associated with a .4 point increase in the mean science score. This is an observational study thus only associations can be made.  </a:t>
            </a:r>
          </a:p>
        </p:txBody>
      </p:sp>
    </p:spTree>
    <p:extLst>
      <p:ext uri="{BB962C8B-B14F-4D97-AF65-F5344CB8AC3E}">
        <p14:creationId xmlns:p14="http://schemas.microsoft.com/office/powerpoint/2010/main" val="29659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10"/>
                                        </p:tgtEl>
                                        <p:attrNameLst>
                                          <p:attrName>style.visibility</p:attrName>
                                        </p:attrNameLst>
                                      </p:cBhvr>
                                      <p:to>
                                        <p:strVal val="visible"/>
                                      </p:to>
                                    </p:set>
                                    <p:animEffect transition="in" filter="fade">
                                      <p:cBhvr>
                                        <p:cTn id="12" dur="500"/>
                                        <p:tgtEl>
                                          <p:spTgt spid="174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r>
              <a:rPr lang="en-US" dirty="0"/>
              <a:t>More examples (including R)</a:t>
            </a:r>
          </a:p>
        </p:txBody>
      </p:sp>
    </p:spTree>
    <p:extLst>
      <p:ext uri="{BB962C8B-B14F-4D97-AF65-F5344CB8AC3E}">
        <p14:creationId xmlns:p14="http://schemas.microsoft.com/office/powerpoint/2010/main" val="1437279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29972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485078" y="1796534"/>
            <a:ext cx="4973122" cy="3139321"/>
          </a:xfrm>
          <a:prstGeom prst="rect">
            <a:avLst/>
          </a:prstGeom>
          <a:noFill/>
        </p:spPr>
        <p:txBody>
          <a:bodyPr wrap="square" rtlCol="0">
            <a:spAutoFit/>
          </a:bodyPr>
          <a:lstStyle/>
          <a:p>
            <a:r>
              <a:rPr lang="en-US" dirty="0"/>
              <a:t>On 2DS, there is a dataset called “interact.” </a:t>
            </a:r>
          </a:p>
          <a:p>
            <a:endParaRPr lang="en-US" dirty="0"/>
          </a:p>
          <a:p>
            <a:pPr marL="342900" indent="-342900">
              <a:buAutoNum type="arabicPeriod"/>
            </a:pPr>
            <a:r>
              <a:rPr lang="en-US" dirty="0"/>
              <a:t>Construct a Model in which the mean of y linearly depends on x and the gender.  In addition, enable the to model to detect the possibility that the slope depends on the gender. </a:t>
            </a:r>
          </a:p>
          <a:p>
            <a:pPr marL="342900" indent="-342900">
              <a:buAutoNum type="arabicPeriod"/>
            </a:pPr>
            <a:r>
              <a:rPr lang="en-US" dirty="0"/>
              <a:t>Fit this model using SAS.</a:t>
            </a:r>
          </a:p>
          <a:p>
            <a:pPr marL="342900" indent="-342900">
              <a:buAutoNum type="arabicPeriod"/>
            </a:pPr>
            <a:r>
              <a:rPr lang="en-US" dirty="0"/>
              <a:t>Produce a coded scatter plot of the data. </a:t>
            </a:r>
          </a:p>
          <a:p>
            <a:pPr marL="342900" indent="-342900">
              <a:buAutoNum type="arabicPeriod"/>
            </a:pPr>
            <a:r>
              <a:rPr lang="en-US" dirty="0"/>
              <a:t>Write the equation of each line of the plot.  (y=</a:t>
            </a:r>
            <a:r>
              <a:rPr lang="en-US" dirty="0" err="1"/>
              <a:t>mx+b</a:t>
            </a:r>
            <a:r>
              <a:rPr lang="en-US" dirty="0"/>
              <a:t> form)</a:t>
            </a:r>
          </a:p>
        </p:txBody>
      </p:sp>
    </p:spTree>
    <p:extLst>
      <p:ext uri="{BB962C8B-B14F-4D97-AF65-F5344CB8AC3E}">
        <p14:creationId xmlns:p14="http://schemas.microsoft.com/office/powerpoint/2010/main" val="205799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2686050"/>
            <a:ext cx="4953000" cy="2339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686050"/>
            <a:ext cx="3296966" cy="2495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TextBox 5"/>
              <p:cNvSpPr txBox="1"/>
              <p:nvPr/>
            </p:nvSpPr>
            <p:spPr>
              <a:xfrm>
                <a:off x="536730" y="1251962"/>
                <a:ext cx="8291244"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𝑦</m:t>
                          </m:r>
                        </m:e>
                      </m:acc>
                      <m:r>
                        <a:rPr lang="en-US" sz="3200" b="0" i="1" smtClean="0">
                          <a:latin typeface="Cambria Math"/>
                        </a:rPr>
                        <m:t>= </m:t>
                      </m:r>
                      <m:sSub>
                        <m:sSubPr>
                          <m:ctrlPr>
                            <a:rPr lang="en-US" sz="3200" b="0" i="1" smtClean="0">
                              <a:latin typeface="Cambria Math" panose="02040503050406030204" pitchFamily="18" charset="0"/>
                            </a:rPr>
                          </m:ctrlPr>
                        </m:sSubPr>
                        <m:e>
                          <m:r>
                            <a:rPr lang="en-US" sz="3200" b="0" i="1" smtClean="0">
                              <a:latin typeface="Cambria Math"/>
                              <a:ea typeface="Cambria Math"/>
                            </a:rPr>
                            <m:t>𝛽</m:t>
                          </m:r>
                        </m:e>
                        <m:sub>
                          <m:r>
                            <a:rPr lang="en-US" sz="3200" b="0" i="1" smtClean="0">
                              <a:latin typeface="Cambria Math"/>
                            </a:rPr>
                            <m:t>0</m:t>
                          </m:r>
                        </m:sub>
                      </m:sSub>
                      <m:r>
                        <a:rPr lang="en-US" sz="3200" b="0" i="1" smtClean="0">
                          <a:latin typeface="Cambria Math"/>
                        </a:rPr>
                        <m:t>+</m:t>
                      </m:r>
                      <m:sSub>
                        <m:sSubPr>
                          <m:ctrlPr>
                            <a:rPr lang="en-US" sz="3200" b="0" i="1" smtClean="0">
                              <a:latin typeface="Cambria Math" panose="02040503050406030204" pitchFamily="18" charset="0"/>
                            </a:rPr>
                          </m:ctrlPr>
                        </m:sSubPr>
                        <m:e>
                          <m:r>
                            <a:rPr lang="en-US" sz="3200" b="0" i="1" smtClean="0">
                              <a:latin typeface="Cambria Math"/>
                              <a:ea typeface="Cambria Math"/>
                            </a:rPr>
                            <m:t>𝛽</m:t>
                          </m:r>
                        </m:e>
                        <m:sub>
                          <m:r>
                            <a:rPr lang="en-US" sz="3200" b="0" i="1" smtClean="0">
                              <a:latin typeface="Cambria Math"/>
                            </a:rPr>
                            <m:t>1</m:t>
                          </m:r>
                        </m:sub>
                      </m:sSub>
                      <m:r>
                        <a:rPr lang="en-US" sz="3200" b="0" i="1" smtClean="0">
                          <a:latin typeface="Cambria Math"/>
                        </a:rPr>
                        <m:t>𝑥</m:t>
                      </m:r>
                      <m:r>
                        <a:rPr lang="en-US" sz="3200" b="0" i="1" smtClean="0">
                          <a:latin typeface="Cambria Math"/>
                        </a:rPr>
                        <m:t>+ </m:t>
                      </m:r>
                      <m:sSub>
                        <m:sSubPr>
                          <m:ctrlPr>
                            <a:rPr lang="en-US" sz="3200" b="0" i="1" smtClean="0">
                              <a:latin typeface="Cambria Math" panose="02040503050406030204" pitchFamily="18" charset="0"/>
                            </a:rPr>
                          </m:ctrlPr>
                        </m:sSubPr>
                        <m:e>
                          <m:r>
                            <a:rPr lang="en-US" sz="3200" b="0" i="1" smtClean="0">
                              <a:latin typeface="Cambria Math"/>
                              <a:ea typeface="Cambria Math"/>
                            </a:rPr>
                            <m:t>𝛽</m:t>
                          </m:r>
                        </m:e>
                        <m:sub>
                          <m:r>
                            <a:rPr lang="en-US" sz="3200" b="0" i="1" smtClean="0">
                              <a:latin typeface="Cambria Math"/>
                            </a:rPr>
                            <m:t>2</m:t>
                          </m:r>
                        </m:sub>
                      </m:sSub>
                      <m:r>
                        <a:rPr lang="en-US" sz="3200" b="0" i="1" smtClean="0">
                          <a:latin typeface="Cambria Math"/>
                        </a:rPr>
                        <m:t>𝐺𝑒𝑛𝑑𝑒𝑟</m:t>
                      </m:r>
                      <m:r>
                        <a:rPr lang="en-US" sz="3200" b="0" i="1" smtClean="0">
                          <a:latin typeface="Cambria Math"/>
                        </a:rPr>
                        <m:t>+ </m:t>
                      </m:r>
                      <m:sSub>
                        <m:sSubPr>
                          <m:ctrlPr>
                            <a:rPr lang="en-US" sz="3200" b="0" i="1" smtClean="0">
                              <a:latin typeface="Cambria Math" panose="02040503050406030204" pitchFamily="18" charset="0"/>
                            </a:rPr>
                          </m:ctrlPr>
                        </m:sSubPr>
                        <m:e>
                          <m:r>
                            <a:rPr lang="en-US" sz="3200" b="0" i="1" smtClean="0">
                              <a:latin typeface="Cambria Math"/>
                              <a:ea typeface="Cambria Math"/>
                            </a:rPr>
                            <m:t>𝛽</m:t>
                          </m:r>
                        </m:e>
                        <m:sub>
                          <m:r>
                            <a:rPr lang="en-US" sz="3200" b="0" i="1" smtClean="0">
                              <a:latin typeface="Cambria Math"/>
                            </a:rPr>
                            <m:t>3</m:t>
                          </m:r>
                        </m:sub>
                      </m:sSub>
                      <m:r>
                        <a:rPr lang="en-US" sz="3200" b="0" i="1" smtClean="0">
                          <a:latin typeface="Cambria Math"/>
                        </a:rPr>
                        <m:t>(</m:t>
                      </m:r>
                      <m:r>
                        <a:rPr lang="en-US" sz="3200" b="0" i="1" smtClean="0">
                          <a:latin typeface="Cambria Math"/>
                        </a:rPr>
                        <m:t>𝑥</m:t>
                      </m:r>
                      <m:r>
                        <a:rPr lang="en-US" sz="3200" b="0" i="1" smtClean="0">
                          <a:latin typeface="Cambria Math"/>
                        </a:rPr>
                        <m:t>∗</m:t>
                      </m:r>
                      <m:r>
                        <a:rPr lang="en-US" sz="3200" b="0" i="1" smtClean="0">
                          <a:latin typeface="Cambria Math"/>
                        </a:rPr>
                        <m:t>𝐺𝑒𝑛𝑑𝑒𝑟</m:t>
                      </m:r>
                      <m:r>
                        <a:rPr lang="en-US" sz="3200" b="0" i="1" smtClean="0">
                          <a:latin typeface="Cambria Math"/>
                        </a:rPr>
                        <m:t>)</m:t>
                      </m:r>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536730" y="1251962"/>
                <a:ext cx="8291244"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940696" y="5375818"/>
                <a:ext cx="430015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𝑦</m:t>
                          </m:r>
                        </m:e>
                      </m:acc>
                      <m:r>
                        <a:rPr lang="en-US" sz="3200" b="0" i="1" smtClean="0">
                          <a:latin typeface="Cambria Math"/>
                        </a:rPr>
                        <m:t>=2.8+1.7</m:t>
                      </m:r>
                      <m:r>
                        <a:rPr lang="en-US" sz="3200" b="0" i="1" smtClean="0">
                          <a:latin typeface="Cambria Math"/>
                        </a:rPr>
                        <m:t>𝑥</m:t>
                      </m:r>
                      <m:r>
                        <a:rPr lang="en-US" sz="3200" b="0" i="1" smtClean="0">
                          <a:latin typeface="Cambria Math"/>
                        </a:rPr>
                        <m:t> :</m:t>
                      </m:r>
                      <m:r>
                        <a:rPr lang="en-US" sz="3200" b="0" i="1" smtClean="0">
                          <a:latin typeface="Cambria Math"/>
                        </a:rPr>
                        <m:t>𝑀𝐴𝐿𝐸</m:t>
                      </m:r>
                    </m:oMath>
                  </m:oMathPara>
                </a14:m>
                <a:endParaRPr lang="en-US" sz="3200" dirty="0"/>
              </a:p>
            </p:txBody>
          </p:sp>
        </mc:Choice>
        <mc:Fallback xmlns="">
          <p:sp>
            <p:nvSpPr>
              <p:cNvPr id="7" name="TextBox 6"/>
              <p:cNvSpPr txBox="1">
                <a:spLocks noRot="1" noChangeAspect="1" noMove="1" noResize="1" noEditPoints="1" noAdjustHandles="1" noChangeArrowheads="1" noChangeShapeType="1" noTextEdit="1"/>
              </p:cNvSpPr>
              <p:nvPr/>
            </p:nvSpPr>
            <p:spPr>
              <a:xfrm>
                <a:off x="2940696" y="5375818"/>
                <a:ext cx="4300152" cy="58477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535519" y="6019800"/>
                <a:ext cx="508632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𝑦</m:t>
                          </m:r>
                        </m:e>
                      </m:acc>
                      <m:r>
                        <a:rPr lang="en-US" sz="3200" b="0" i="1" smtClean="0">
                          <a:latin typeface="Cambria Math"/>
                        </a:rPr>
                        <m:t>=9.95+5.85</m:t>
                      </m:r>
                      <m:r>
                        <a:rPr lang="en-US" sz="3200" b="0" i="1" smtClean="0">
                          <a:latin typeface="Cambria Math"/>
                        </a:rPr>
                        <m:t>𝑥</m:t>
                      </m:r>
                      <m:r>
                        <a:rPr lang="en-US" sz="3200" b="0" i="1" smtClean="0">
                          <a:latin typeface="Cambria Math"/>
                        </a:rPr>
                        <m:t>:</m:t>
                      </m:r>
                      <m:r>
                        <a:rPr lang="en-US" sz="3200" b="0" i="1" smtClean="0">
                          <a:latin typeface="Cambria Math"/>
                        </a:rPr>
                        <m:t>𝐹𝐸𝑀𝐴𝐿𝐸</m:t>
                      </m:r>
                    </m:oMath>
                  </m:oMathPara>
                </a14:m>
                <a:endParaRPr lang="en-US" sz="3200" dirty="0"/>
              </a:p>
            </p:txBody>
          </p:sp>
        </mc:Choice>
        <mc:Fallback xmlns="">
          <p:sp>
            <p:nvSpPr>
              <p:cNvPr id="8" name="TextBox 7"/>
              <p:cNvSpPr txBox="1">
                <a:spLocks noRot="1" noChangeAspect="1" noMove="1" noResize="1" noEditPoints="1" noAdjustHandles="1" noChangeArrowheads="1" noChangeShapeType="1" noTextEdit="1"/>
              </p:cNvSpPr>
              <p:nvPr/>
            </p:nvSpPr>
            <p:spPr>
              <a:xfrm>
                <a:off x="2535519" y="6019800"/>
                <a:ext cx="5086329" cy="58477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6EE9E4D-7A4A-49C0-BF88-26284C2D7C09}"/>
                  </a:ext>
                </a:extLst>
              </p:cNvPr>
              <p:cNvSpPr txBox="1"/>
              <p:nvPr/>
            </p:nvSpPr>
            <p:spPr>
              <a:xfrm>
                <a:off x="183813" y="1926015"/>
                <a:ext cx="899707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𝑦</m:t>
                          </m:r>
                        </m:e>
                      </m:acc>
                      <m:r>
                        <a:rPr lang="en-US" sz="3200" b="0" i="1" smtClean="0">
                          <a:latin typeface="Cambria Math"/>
                        </a:rPr>
                        <m:t>=</m:t>
                      </m:r>
                      <m:r>
                        <a:rPr lang="en-US" sz="3200" b="0" i="1" smtClean="0">
                          <a:latin typeface="Cambria Math" panose="02040503050406030204" pitchFamily="18" charset="0"/>
                        </a:rPr>
                        <m:t>2.8</m:t>
                      </m:r>
                      <m:r>
                        <a:rPr lang="en-US" sz="3200" b="0" i="1" smtClean="0">
                          <a:latin typeface="Cambria Math"/>
                        </a:rPr>
                        <m:t>+</m:t>
                      </m:r>
                      <m:r>
                        <a:rPr lang="en-US" sz="3200" b="0" i="1" smtClean="0">
                          <a:latin typeface="Cambria Math" panose="02040503050406030204" pitchFamily="18" charset="0"/>
                        </a:rPr>
                        <m:t>1.7</m:t>
                      </m:r>
                      <m:r>
                        <a:rPr lang="en-US" sz="3200" b="0" i="1" smtClean="0">
                          <a:latin typeface="Cambria Math"/>
                        </a:rPr>
                        <m:t>𝑥</m:t>
                      </m:r>
                      <m:r>
                        <a:rPr lang="en-US" sz="3200" b="0" i="1" smtClean="0">
                          <a:latin typeface="Cambria Math"/>
                        </a:rPr>
                        <m:t>+7.15</m:t>
                      </m:r>
                      <m:r>
                        <a:rPr lang="en-US" sz="3200" b="0" i="1" smtClean="0">
                          <a:latin typeface="Cambria Math"/>
                        </a:rPr>
                        <m:t>𝐺𝑒𝑛𝑑𝑒𝑟</m:t>
                      </m:r>
                      <m:r>
                        <a:rPr lang="en-US" sz="3200" b="0" i="1" smtClean="0">
                          <a:latin typeface="Cambria Math"/>
                        </a:rPr>
                        <m:t>+4.15(</m:t>
                      </m:r>
                      <m:r>
                        <a:rPr lang="en-US" sz="3200" b="0" i="1" smtClean="0">
                          <a:latin typeface="Cambria Math"/>
                        </a:rPr>
                        <m:t>𝑥</m:t>
                      </m:r>
                      <m:r>
                        <a:rPr lang="en-US" sz="3200" b="0" i="1" smtClean="0">
                          <a:latin typeface="Cambria Math"/>
                        </a:rPr>
                        <m:t>∗</m:t>
                      </m:r>
                      <m:r>
                        <a:rPr lang="en-US" sz="3200" b="0" i="1" smtClean="0">
                          <a:latin typeface="Cambria Math"/>
                        </a:rPr>
                        <m:t>𝐺𝑒𝑛𝑑𝑒𝑟</m:t>
                      </m:r>
                      <m:r>
                        <a:rPr lang="en-US" sz="3200" b="0" i="1" smtClean="0">
                          <a:latin typeface="Cambria Math"/>
                        </a:rPr>
                        <m:t>)</m:t>
                      </m:r>
                    </m:oMath>
                  </m:oMathPara>
                </a14:m>
                <a:endParaRPr lang="en-US" sz="3200" dirty="0"/>
              </a:p>
            </p:txBody>
          </p:sp>
        </mc:Choice>
        <mc:Fallback xmlns="">
          <p:sp>
            <p:nvSpPr>
              <p:cNvPr id="9" name="TextBox 8">
                <a:extLst>
                  <a:ext uri="{FF2B5EF4-FFF2-40B4-BE49-F238E27FC236}">
                    <a16:creationId xmlns:a16="http://schemas.microsoft.com/office/drawing/2014/main" id="{36EE9E4D-7A4A-49C0-BF88-26284C2D7C09}"/>
                  </a:ext>
                </a:extLst>
              </p:cNvPr>
              <p:cNvSpPr txBox="1">
                <a:spLocks noRot="1" noChangeAspect="1" noMove="1" noResize="1" noEditPoints="1" noAdjustHandles="1" noChangeArrowheads="1" noChangeShapeType="1" noTextEdit="1"/>
              </p:cNvSpPr>
              <p:nvPr/>
            </p:nvSpPr>
            <p:spPr>
              <a:xfrm>
                <a:off x="183813" y="1926015"/>
                <a:ext cx="8997078" cy="5847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1956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363"/>
                                        </p:tgtEl>
                                        <p:attrNameLst>
                                          <p:attrName>style.visibility</p:attrName>
                                        </p:attrNameLst>
                                      </p:cBhvr>
                                      <p:to>
                                        <p:strVal val="visible"/>
                                      </p:to>
                                    </p:set>
                                    <p:animEffect transition="in" filter="fade">
                                      <p:cBhvr>
                                        <p:cTn id="17" dur="500"/>
                                        <p:tgtEl>
                                          <p:spTgt spid="15363"/>
                                        </p:tgtEl>
                                      </p:cBhvr>
                                    </p:animEffect>
                                  </p:childTnLst>
                                </p:cTn>
                              </p:par>
                              <p:par>
                                <p:cTn id="18" presetID="10" presetClass="entr" presetSubtype="0" fill="hold" nodeType="withEffect">
                                  <p:stCondLst>
                                    <p:cond delay="0"/>
                                  </p:stCondLst>
                                  <p:childTnLst>
                                    <p:set>
                                      <p:cBhvr>
                                        <p:cTn id="19" dur="1" fill="hold">
                                          <p:stCondLst>
                                            <p:cond delay="0"/>
                                          </p:stCondLst>
                                        </p:cTn>
                                        <p:tgtEl>
                                          <p:spTgt spid="15362"/>
                                        </p:tgtEl>
                                        <p:attrNameLst>
                                          <p:attrName>style.visibility</p:attrName>
                                        </p:attrNameLst>
                                      </p:cBhvr>
                                      <p:to>
                                        <p:strVal val="visible"/>
                                      </p:to>
                                    </p:set>
                                    <p:animEffect transition="in" filter="fade">
                                      <p:cBhvr>
                                        <p:cTn id="20" dur="500"/>
                                        <p:tgtEl>
                                          <p:spTgt spid="1536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Example!</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994426"/>
            <a:ext cx="5472113" cy="5463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848349"/>
            <a:ext cx="27432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b="8759"/>
          <a:stretch/>
        </p:blipFill>
        <p:spPr bwMode="auto">
          <a:xfrm>
            <a:off x="678656" y="961190"/>
            <a:ext cx="2147887" cy="4677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254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051" y="-2260"/>
            <a:ext cx="8229600" cy="1143000"/>
          </a:xfrm>
        </p:spPr>
        <p:txBody>
          <a:bodyPr/>
          <a:lstStyle/>
          <a:p>
            <a:r>
              <a:rPr lang="en-US" dirty="0"/>
              <a:t>The Fit</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248" y="1173819"/>
            <a:ext cx="5013303" cy="1950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TextBox 5"/>
              <p:cNvSpPr txBox="1"/>
              <p:nvPr/>
            </p:nvSpPr>
            <p:spPr>
              <a:xfrm>
                <a:off x="1929146" y="841459"/>
                <a:ext cx="52254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𝑝𝑟𝑒𝑑</m:t>
                      </m:r>
                      <m:r>
                        <a:rPr lang="en-US" b="0" i="1" smtClean="0">
                          <a:latin typeface="Cambria Math" panose="02040503050406030204" pitchFamily="18" charset="0"/>
                        </a:rPr>
                        <m:t> </m:t>
                      </m:r>
                      <m:r>
                        <a:rPr lang="en-US" b="0" i="1" smtClean="0">
                          <a:latin typeface="Cambria Math"/>
                        </a:rPr>
                        <m:t>𝐻𝑒𝑎𝑟𝑡</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𝐵𝑎𝑛𝑘</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𝑊𝑎𝑙𝑘</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ea typeface="Cambria Math"/>
                            </a:rPr>
                            <m:t>3</m:t>
                          </m:r>
                        </m:sub>
                      </m:sSub>
                      <m:r>
                        <a:rPr lang="en-US" b="0" i="1" smtClean="0">
                          <a:latin typeface="Cambria Math"/>
                        </a:rPr>
                        <m:t>𝑇𝑎𝑙𝑘</m:t>
                      </m:r>
                      <m:r>
                        <a:rPr lang="en-US" b="0" i="1" smtClean="0">
                          <a:latin typeface="Cambria Math"/>
                        </a:rPr>
                        <m:t> </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929146" y="841459"/>
                <a:ext cx="5225405"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982154" y="5061241"/>
                <a:ext cx="4699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𝑝𝑟𝑒𝑑</m:t>
                      </m:r>
                      <m:r>
                        <a:rPr lang="en-US" b="0" i="1" smtClean="0">
                          <a:latin typeface="Cambria Math" panose="02040503050406030204" pitchFamily="18" charset="0"/>
                        </a:rPr>
                        <m:t> </m:t>
                      </m:r>
                      <m:r>
                        <a:rPr lang="en-US" b="0" i="1" smtClean="0">
                          <a:latin typeface="Cambria Math"/>
                        </a:rPr>
                        <m:t>𝐻𝑒𝑎𝑟𝑡</m:t>
                      </m:r>
                      <m:r>
                        <a:rPr lang="en-US" b="0" i="1" smtClean="0">
                          <a:latin typeface="Cambria Math"/>
                        </a:rPr>
                        <m:t>=2.05+.349</m:t>
                      </m:r>
                      <m:r>
                        <a:rPr lang="en-US" b="0" i="1" smtClean="0">
                          <a:latin typeface="Cambria Math"/>
                        </a:rPr>
                        <m:t>𝐵𝑎𝑛𝑘</m:t>
                      </m:r>
                      <m:r>
                        <a:rPr lang="en-US" b="0" i="1" smtClean="0">
                          <a:latin typeface="Cambria Math"/>
                        </a:rPr>
                        <m:t>+ .399</m:t>
                      </m:r>
                      <m:r>
                        <a:rPr lang="en-US" b="0" i="1" smtClean="0">
                          <a:latin typeface="Cambria Math"/>
                        </a:rPr>
                        <m:t>𝑊𝑎𝑙𝑘</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982154" y="5061241"/>
                <a:ext cx="4699492" cy="369332"/>
              </a:xfrm>
              <a:prstGeom prst="rect">
                <a:avLst/>
              </a:prstGeom>
              <a:blipFill>
                <a:blip r:embed="rId4"/>
                <a:stretch>
                  <a:fillRect b="-13115"/>
                </a:stretch>
              </a:blipFill>
            </p:spPr>
            <p:txBody>
              <a:bodyPr/>
              <a:lstStyle/>
              <a:p>
                <a:r>
                  <a:rPr lang="en-US">
                    <a:noFill/>
                  </a:rPr>
                  <a:t> </a:t>
                </a:r>
              </a:p>
            </p:txBody>
          </p:sp>
        </mc:Fallback>
      </mc:AlternateContent>
      <p:sp>
        <p:nvSpPr>
          <p:cNvPr id="5" name="TextBox 4"/>
          <p:cNvSpPr txBox="1"/>
          <p:nvPr/>
        </p:nvSpPr>
        <p:spPr>
          <a:xfrm>
            <a:off x="312749" y="5346189"/>
            <a:ext cx="8458200" cy="646331"/>
          </a:xfrm>
          <a:prstGeom prst="rect">
            <a:avLst/>
          </a:prstGeom>
          <a:noFill/>
        </p:spPr>
        <p:txBody>
          <a:bodyPr wrap="square" rtlCol="0">
            <a:spAutoFit/>
          </a:bodyPr>
          <a:lstStyle/>
          <a:p>
            <a:r>
              <a:rPr lang="en-US" dirty="0"/>
              <a:t>Holding the bank time fixed, each additional second recorded in the walking speed variable is associated with an increase of .399 deaths to the city’s mean death rate. </a:t>
            </a:r>
          </a:p>
        </p:txBody>
      </p:sp>
      <p:sp>
        <p:nvSpPr>
          <p:cNvPr id="9" name="TextBox 8"/>
          <p:cNvSpPr txBox="1"/>
          <p:nvPr/>
        </p:nvSpPr>
        <p:spPr>
          <a:xfrm>
            <a:off x="312749" y="5876680"/>
            <a:ext cx="8458200" cy="923330"/>
          </a:xfrm>
          <a:prstGeom prst="rect">
            <a:avLst/>
          </a:prstGeom>
          <a:noFill/>
        </p:spPr>
        <p:txBody>
          <a:bodyPr wrap="square" rtlCol="0">
            <a:spAutoFit/>
          </a:bodyPr>
          <a:lstStyle/>
          <a:p>
            <a:r>
              <a:rPr lang="en-US" dirty="0"/>
              <a:t>Holding the walking speed fixed, each additional second recorded in the time it takes to make change for two $20 bills is associated with an increase of .349 deaths to the city’s   mean death rate. </a:t>
            </a:r>
          </a:p>
        </p:txBody>
      </p:sp>
      <p:sp>
        <p:nvSpPr>
          <p:cNvPr id="3" name="TextBox 2">
            <a:extLst>
              <a:ext uri="{FF2B5EF4-FFF2-40B4-BE49-F238E27FC236}">
                <a16:creationId xmlns:a16="http://schemas.microsoft.com/office/drawing/2014/main" id="{5C1F203C-2DA9-4843-83CB-AC8007FB6D74}"/>
              </a:ext>
            </a:extLst>
          </p:cNvPr>
          <p:cNvSpPr txBox="1"/>
          <p:nvPr/>
        </p:nvSpPr>
        <p:spPr>
          <a:xfrm>
            <a:off x="761999" y="3039816"/>
            <a:ext cx="7543800" cy="369332"/>
          </a:xfrm>
          <a:prstGeom prst="rect">
            <a:avLst/>
          </a:prstGeom>
          <a:noFill/>
        </p:spPr>
        <p:txBody>
          <a:bodyPr wrap="square" rtlCol="0">
            <a:spAutoFit/>
          </a:bodyPr>
          <a:lstStyle/>
          <a:p>
            <a:r>
              <a:rPr lang="en-US" dirty="0"/>
              <a:t>Refit without Talk (p-value = 0.4249).</a:t>
            </a:r>
          </a:p>
        </p:txBody>
      </p:sp>
      <p:sp>
        <p:nvSpPr>
          <p:cNvPr id="8" name="TextBox 7">
            <a:extLst>
              <a:ext uri="{FF2B5EF4-FFF2-40B4-BE49-F238E27FC236}">
                <a16:creationId xmlns:a16="http://schemas.microsoft.com/office/drawing/2014/main" id="{B10E9BB1-806A-4A79-981D-26FA766C5B2B}"/>
              </a:ext>
            </a:extLst>
          </p:cNvPr>
          <p:cNvSpPr txBox="1"/>
          <p:nvPr/>
        </p:nvSpPr>
        <p:spPr>
          <a:xfrm>
            <a:off x="150376" y="1201499"/>
            <a:ext cx="1798648" cy="369332"/>
          </a:xfrm>
          <a:prstGeom prst="rect">
            <a:avLst/>
          </a:prstGeom>
          <a:noFill/>
        </p:spPr>
        <p:txBody>
          <a:bodyPr wrap="square" rtlCol="0">
            <a:spAutoFit/>
          </a:bodyPr>
          <a:lstStyle/>
          <a:p>
            <a:r>
              <a:rPr lang="en-US" dirty="0"/>
              <a:t>Use alpha = 0.1.</a:t>
            </a:r>
          </a:p>
        </p:txBody>
      </p:sp>
      <p:pic>
        <p:nvPicPr>
          <p:cNvPr id="10" name="Picture 9">
            <a:extLst>
              <a:ext uri="{FF2B5EF4-FFF2-40B4-BE49-F238E27FC236}">
                <a16:creationId xmlns:a16="http://schemas.microsoft.com/office/drawing/2014/main" id="{C86A1442-5FCA-4C3E-AE00-3E4A06B5B953}"/>
              </a:ext>
            </a:extLst>
          </p:cNvPr>
          <p:cNvPicPr>
            <a:picLocks noChangeAspect="1"/>
          </p:cNvPicPr>
          <p:nvPr/>
        </p:nvPicPr>
        <p:blipFill>
          <a:blip r:embed="rId5"/>
          <a:stretch>
            <a:fillRect/>
          </a:stretch>
        </p:blipFill>
        <p:spPr>
          <a:xfrm>
            <a:off x="2114676" y="3596284"/>
            <a:ext cx="4955973" cy="149851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154F7AB-A89B-44EB-B394-3A40A63833CF}"/>
                  </a:ext>
                </a:extLst>
              </p:cNvPr>
              <p:cNvSpPr txBox="1"/>
              <p:nvPr/>
            </p:nvSpPr>
            <p:spPr>
              <a:xfrm>
                <a:off x="1949024" y="3273844"/>
                <a:ext cx="41433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𝑝𝑟𝑒𝑑</m:t>
                      </m:r>
                      <m:r>
                        <a:rPr lang="en-US" b="0" i="1" smtClean="0">
                          <a:latin typeface="Cambria Math" panose="02040503050406030204" pitchFamily="18" charset="0"/>
                        </a:rPr>
                        <m:t> </m:t>
                      </m:r>
                      <m:r>
                        <a:rPr lang="en-US" b="0" i="1" smtClean="0">
                          <a:latin typeface="Cambria Math"/>
                        </a:rPr>
                        <m:t>𝐻𝑒𝑎𝑟𝑡</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𝐵𝑎𝑛𝑘</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𝑊𝑎𝑙𝑘</m:t>
                      </m:r>
                    </m:oMath>
                  </m:oMathPara>
                </a14:m>
                <a:endParaRPr lang="en-US" dirty="0"/>
              </a:p>
            </p:txBody>
          </p:sp>
        </mc:Choice>
        <mc:Fallback xmlns="">
          <p:sp>
            <p:nvSpPr>
              <p:cNvPr id="12" name="TextBox 11">
                <a:extLst>
                  <a:ext uri="{FF2B5EF4-FFF2-40B4-BE49-F238E27FC236}">
                    <a16:creationId xmlns:a16="http://schemas.microsoft.com/office/drawing/2014/main" id="{7154F7AB-A89B-44EB-B394-3A40A63833CF}"/>
                  </a:ext>
                </a:extLst>
              </p:cNvPr>
              <p:cNvSpPr txBox="1">
                <a:spLocks noRot="1" noChangeAspect="1" noMove="1" noResize="1" noEditPoints="1" noAdjustHandles="1" noChangeArrowheads="1" noChangeShapeType="1" noTextEdit="1"/>
              </p:cNvSpPr>
              <p:nvPr/>
            </p:nvSpPr>
            <p:spPr>
              <a:xfrm>
                <a:off x="1949024" y="3273844"/>
                <a:ext cx="4143377" cy="369332"/>
              </a:xfrm>
              <a:prstGeom prst="rect">
                <a:avLst/>
              </a:prstGeom>
              <a:blipFill>
                <a:blip r:embed="rId6"/>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271400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5" grpId="0"/>
      <p:bldP spid="9" grpId="0"/>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Comparison of Y-Intercepts</a:t>
            </a:r>
          </a:p>
        </p:txBody>
      </p:sp>
      <p:pic>
        <p:nvPicPr>
          <p:cNvPr id="4" name="Picture 3"/>
          <p:cNvPicPr>
            <a:picLocks noChangeAspect="1"/>
          </p:cNvPicPr>
          <p:nvPr/>
        </p:nvPicPr>
        <p:blipFill>
          <a:blip r:embed="rId2"/>
          <a:stretch>
            <a:fillRect/>
          </a:stretch>
        </p:blipFill>
        <p:spPr>
          <a:xfrm>
            <a:off x="5268516" y="2035814"/>
            <a:ext cx="3875484" cy="3875484"/>
          </a:xfrm>
          <a:prstGeom prst="rect">
            <a:avLst/>
          </a:prstGeom>
        </p:spPr>
      </p:pic>
      <p:pic>
        <p:nvPicPr>
          <p:cNvPr id="5" name="Picture 4"/>
          <p:cNvPicPr>
            <a:picLocks noChangeAspect="1"/>
          </p:cNvPicPr>
          <p:nvPr/>
        </p:nvPicPr>
        <p:blipFill rotWithShape="1">
          <a:blip r:embed="rId3"/>
          <a:srcRect r="1751"/>
          <a:stretch/>
        </p:blipFill>
        <p:spPr>
          <a:xfrm>
            <a:off x="308916" y="2035815"/>
            <a:ext cx="3847153" cy="3875484"/>
          </a:xfrm>
          <a:prstGeom prst="rect">
            <a:avLst/>
          </a:prstGeom>
        </p:spPr>
      </p:pic>
    </p:spTree>
    <p:extLst>
      <p:ext uri="{BB962C8B-B14F-4D97-AF65-F5344CB8AC3E}">
        <p14:creationId xmlns:p14="http://schemas.microsoft.com/office/powerpoint/2010/main" val="192538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538" y="977381"/>
            <a:ext cx="8978462" cy="994172"/>
          </a:xfrm>
        </p:spPr>
        <p:txBody>
          <a:bodyPr>
            <a:normAutofit fontScale="90000"/>
          </a:bodyPr>
          <a:lstStyle/>
          <a:p>
            <a:r>
              <a:rPr lang="en-US" dirty="0"/>
              <a:t>A Comparison of Y-Intercepts </a:t>
            </a:r>
            <a:br>
              <a:rPr lang="en-US" dirty="0"/>
            </a:br>
            <a:r>
              <a:rPr lang="en-US" dirty="0"/>
              <a:t>(Type </a:t>
            </a:r>
            <a:r>
              <a:rPr lang="en-US" dirty="0" err="1"/>
              <a:t>Doesn</a:t>
            </a:r>
            <a:r>
              <a:rPr lang="uk-UA" dirty="0"/>
              <a:t>’</a:t>
            </a:r>
            <a:r>
              <a:rPr lang="en-US" dirty="0"/>
              <a:t>t Matter)</a:t>
            </a:r>
          </a:p>
        </p:txBody>
      </p:sp>
      <p:pic>
        <p:nvPicPr>
          <p:cNvPr id="4" name="Picture 3"/>
          <p:cNvPicPr>
            <a:picLocks noChangeAspect="1"/>
          </p:cNvPicPr>
          <p:nvPr/>
        </p:nvPicPr>
        <p:blipFill>
          <a:blip r:embed="rId2"/>
          <a:stretch>
            <a:fillRect/>
          </a:stretch>
        </p:blipFill>
        <p:spPr>
          <a:xfrm>
            <a:off x="165538" y="2059567"/>
            <a:ext cx="3936077" cy="3941183"/>
          </a:xfrm>
          <a:prstGeom prst="rect">
            <a:avLst/>
          </a:prstGeom>
        </p:spPr>
      </p:pic>
      <p:pic>
        <p:nvPicPr>
          <p:cNvPr id="5" name="Picture 4"/>
          <p:cNvPicPr>
            <a:picLocks noChangeAspect="1"/>
          </p:cNvPicPr>
          <p:nvPr/>
        </p:nvPicPr>
        <p:blipFill>
          <a:blip r:embed="rId3"/>
          <a:stretch>
            <a:fillRect/>
          </a:stretch>
        </p:blipFill>
        <p:spPr>
          <a:xfrm>
            <a:off x="5032162" y="2059567"/>
            <a:ext cx="3946301" cy="3941183"/>
          </a:xfrm>
          <a:prstGeom prst="rect">
            <a:avLst/>
          </a:prstGeom>
        </p:spPr>
      </p:pic>
    </p:spTree>
    <p:extLst>
      <p:ext uri="{BB962C8B-B14F-4D97-AF65-F5344CB8AC3E}">
        <p14:creationId xmlns:p14="http://schemas.microsoft.com/office/powerpoint/2010/main" val="23244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Comparison of Y-Intercepts</a:t>
            </a:r>
          </a:p>
        </p:txBody>
      </p:sp>
      <p:pic>
        <p:nvPicPr>
          <p:cNvPr id="4" name="Picture 3"/>
          <p:cNvPicPr>
            <a:picLocks noChangeAspect="1"/>
          </p:cNvPicPr>
          <p:nvPr/>
        </p:nvPicPr>
        <p:blipFill>
          <a:blip r:embed="rId2"/>
          <a:stretch>
            <a:fillRect/>
          </a:stretch>
        </p:blipFill>
        <p:spPr>
          <a:xfrm>
            <a:off x="4852897" y="2217026"/>
            <a:ext cx="3662453" cy="3700955"/>
          </a:xfrm>
          <a:prstGeom prst="rect">
            <a:avLst/>
          </a:prstGeom>
        </p:spPr>
      </p:pic>
      <p:pic>
        <p:nvPicPr>
          <p:cNvPr id="5" name="Picture 4"/>
          <p:cNvPicPr>
            <a:picLocks noChangeAspect="1"/>
          </p:cNvPicPr>
          <p:nvPr/>
        </p:nvPicPr>
        <p:blipFill>
          <a:blip r:embed="rId3"/>
          <a:stretch>
            <a:fillRect/>
          </a:stretch>
        </p:blipFill>
        <p:spPr>
          <a:xfrm>
            <a:off x="628651" y="2217026"/>
            <a:ext cx="3648221" cy="3700955"/>
          </a:xfrm>
          <a:prstGeom prst="rect">
            <a:avLst/>
          </a:prstGeom>
        </p:spPr>
      </p:pic>
    </p:spTree>
    <p:extLst>
      <p:ext uri="{BB962C8B-B14F-4D97-AF65-F5344CB8AC3E}">
        <p14:creationId xmlns:p14="http://schemas.microsoft.com/office/powerpoint/2010/main" val="168777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 Lines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81200"/>
            <a:ext cx="8265328" cy="378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4642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GGPLOT2</a:t>
            </a:r>
          </a:p>
        </p:txBody>
      </p:sp>
      <p:pic>
        <p:nvPicPr>
          <p:cNvPr id="4" name="Picture 3"/>
          <p:cNvPicPr>
            <a:picLocks noChangeAspect="1"/>
          </p:cNvPicPr>
          <p:nvPr/>
        </p:nvPicPr>
        <p:blipFill>
          <a:blip r:embed="rId2"/>
          <a:stretch>
            <a:fillRect/>
          </a:stretch>
        </p:blipFill>
        <p:spPr>
          <a:xfrm>
            <a:off x="3048662" y="1131094"/>
            <a:ext cx="3046676" cy="3050627"/>
          </a:xfrm>
          <a:prstGeom prst="rect">
            <a:avLst/>
          </a:prstGeom>
        </p:spPr>
      </p:pic>
      <p:pic>
        <p:nvPicPr>
          <p:cNvPr id="5" name="Picture 4"/>
          <p:cNvPicPr>
            <a:picLocks noChangeAspect="1"/>
          </p:cNvPicPr>
          <p:nvPr/>
        </p:nvPicPr>
        <p:blipFill>
          <a:blip r:embed="rId3"/>
          <a:stretch>
            <a:fillRect/>
          </a:stretch>
        </p:blipFill>
        <p:spPr>
          <a:xfrm>
            <a:off x="1052600" y="4274426"/>
            <a:ext cx="7038801" cy="268999"/>
          </a:xfrm>
          <a:prstGeom prst="rect">
            <a:avLst/>
          </a:prstGeom>
        </p:spPr>
      </p:pic>
      <p:sp>
        <p:nvSpPr>
          <p:cNvPr id="6" name="Up Arrow 5"/>
          <p:cNvSpPr/>
          <p:nvPr/>
        </p:nvSpPr>
        <p:spPr>
          <a:xfrm>
            <a:off x="2033752" y="4543425"/>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1360758" y="5040472"/>
            <a:ext cx="1535173" cy="300082"/>
          </a:xfrm>
          <a:prstGeom prst="rect">
            <a:avLst/>
          </a:prstGeom>
          <a:noFill/>
        </p:spPr>
        <p:txBody>
          <a:bodyPr wrap="square" rtlCol="0">
            <a:spAutoFit/>
          </a:bodyPr>
          <a:lstStyle/>
          <a:p>
            <a:pPr algn="ctr"/>
            <a:r>
              <a:rPr lang="en-US" sz="1350"/>
              <a:t>Dataset</a:t>
            </a:r>
          </a:p>
        </p:txBody>
      </p:sp>
      <p:sp>
        <p:nvSpPr>
          <p:cNvPr id="8" name="Up Arrow 7"/>
          <p:cNvSpPr/>
          <p:nvPr/>
        </p:nvSpPr>
        <p:spPr>
          <a:xfrm>
            <a:off x="3365938" y="4627260"/>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p:cNvSpPr txBox="1"/>
          <p:nvPr/>
        </p:nvSpPr>
        <p:spPr>
          <a:xfrm>
            <a:off x="2692944" y="5124307"/>
            <a:ext cx="1535173" cy="300082"/>
          </a:xfrm>
          <a:prstGeom prst="rect">
            <a:avLst/>
          </a:prstGeom>
          <a:noFill/>
        </p:spPr>
        <p:txBody>
          <a:bodyPr wrap="square" rtlCol="0">
            <a:spAutoFit/>
          </a:bodyPr>
          <a:lstStyle/>
          <a:p>
            <a:pPr algn="ctr"/>
            <a:r>
              <a:rPr lang="en-US" sz="1350" dirty="0"/>
              <a:t>X and Y</a:t>
            </a:r>
          </a:p>
        </p:txBody>
      </p:sp>
      <p:sp>
        <p:nvSpPr>
          <p:cNvPr id="10" name="Up Arrow 9"/>
          <p:cNvSpPr/>
          <p:nvPr/>
        </p:nvSpPr>
        <p:spPr>
          <a:xfrm>
            <a:off x="4901111" y="4627260"/>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Box 10"/>
          <p:cNvSpPr txBox="1"/>
          <p:nvPr/>
        </p:nvSpPr>
        <p:spPr>
          <a:xfrm>
            <a:off x="4171464" y="5124307"/>
            <a:ext cx="1648480" cy="715581"/>
          </a:xfrm>
          <a:prstGeom prst="rect">
            <a:avLst/>
          </a:prstGeom>
          <a:noFill/>
        </p:spPr>
        <p:txBody>
          <a:bodyPr wrap="square" rtlCol="0">
            <a:spAutoFit/>
          </a:bodyPr>
          <a:lstStyle/>
          <a:p>
            <a:pPr algn="ctr"/>
            <a:r>
              <a:rPr lang="en-US" sz="1350" dirty="0"/>
              <a:t>This actually adds the points </a:t>
            </a:r>
            <a:r>
              <a:rPr lang="en-US" sz="1350"/>
              <a:t>to the plot.</a:t>
            </a:r>
            <a:endParaRPr lang="en-US" sz="1350" dirty="0"/>
          </a:p>
        </p:txBody>
      </p:sp>
      <p:sp>
        <p:nvSpPr>
          <p:cNvPr id="12" name="Up Arrow 11"/>
          <p:cNvSpPr/>
          <p:nvPr/>
        </p:nvSpPr>
        <p:spPr>
          <a:xfrm>
            <a:off x="6824985" y="4543425"/>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p:cNvSpPr txBox="1"/>
          <p:nvPr/>
        </p:nvSpPr>
        <p:spPr>
          <a:xfrm>
            <a:off x="6095338" y="5040472"/>
            <a:ext cx="1648480" cy="507831"/>
          </a:xfrm>
          <a:prstGeom prst="rect">
            <a:avLst/>
          </a:prstGeom>
          <a:noFill/>
        </p:spPr>
        <p:txBody>
          <a:bodyPr wrap="square" rtlCol="0">
            <a:spAutoFit/>
          </a:bodyPr>
          <a:lstStyle/>
          <a:p>
            <a:pPr algn="ctr"/>
            <a:r>
              <a:rPr lang="en-US" sz="1350" dirty="0"/>
              <a:t>This fits and plots the regression line. </a:t>
            </a:r>
          </a:p>
        </p:txBody>
      </p:sp>
    </p:spTree>
    <p:extLst>
      <p:ext uri="{BB962C8B-B14F-4D97-AF65-F5344CB8AC3E}">
        <p14:creationId xmlns:p14="http://schemas.microsoft.com/office/powerpoint/2010/main" val="161304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P spid="12" grpId="0" animBg="1"/>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GGPLOT2</a:t>
            </a:r>
          </a:p>
        </p:txBody>
      </p:sp>
      <p:sp>
        <p:nvSpPr>
          <p:cNvPr id="6" name="Up Arrow 5"/>
          <p:cNvSpPr/>
          <p:nvPr/>
        </p:nvSpPr>
        <p:spPr>
          <a:xfrm>
            <a:off x="1772646" y="4713419"/>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1099653" y="5210466"/>
            <a:ext cx="1535173" cy="300082"/>
          </a:xfrm>
          <a:prstGeom prst="rect">
            <a:avLst/>
          </a:prstGeom>
          <a:noFill/>
        </p:spPr>
        <p:txBody>
          <a:bodyPr wrap="square" rtlCol="0">
            <a:spAutoFit/>
          </a:bodyPr>
          <a:lstStyle/>
          <a:p>
            <a:pPr algn="ctr"/>
            <a:r>
              <a:rPr lang="en-US" sz="1350"/>
              <a:t>Dataset</a:t>
            </a:r>
          </a:p>
        </p:txBody>
      </p:sp>
      <p:sp>
        <p:nvSpPr>
          <p:cNvPr id="8" name="Up Arrow 7"/>
          <p:cNvSpPr/>
          <p:nvPr/>
        </p:nvSpPr>
        <p:spPr>
          <a:xfrm>
            <a:off x="2760197" y="4754803"/>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p:cNvSpPr txBox="1"/>
          <p:nvPr/>
        </p:nvSpPr>
        <p:spPr>
          <a:xfrm>
            <a:off x="2087204" y="5251849"/>
            <a:ext cx="1535173" cy="300082"/>
          </a:xfrm>
          <a:prstGeom prst="rect">
            <a:avLst/>
          </a:prstGeom>
          <a:noFill/>
        </p:spPr>
        <p:txBody>
          <a:bodyPr wrap="square" rtlCol="0">
            <a:spAutoFit/>
          </a:bodyPr>
          <a:lstStyle/>
          <a:p>
            <a:pPr algn="ctr"/>
            <a:r>
              <a:rPr lang="en-US" sz="1350" dirty="0"/>
              <a:t>X and Y</a:t>
            </a:r>
          </a:p>
        </p:txBody>
      </p:sp>
      <p:sp>
        <p:nvSpPr>
          <p:cNvPr id="10" name="Up Arrow 9"/>
          <p:cNvSpPr/>
          <p:nvPr/>
        </p:nvSpPr>
        <p:spPr>
          <a:xfrm>
            <a:off x="5285150" y="4703528"/>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Box 10"/>
          <p:cNvSpPr txBox="1"/>
          <p:nvPr/>
        </p:nvSpPr>
        <p:spPr>
          <a:xfrm>
            <a:off x="4555503" y="5200576"/>
            <a:ext cx="1648480" cy="715581"/>
          </a:xfrm>
          <a:prstGeom prst="rect">
            <a:avLst/>
          </a:prstGeom>
          <a:noFill/>
        </p:spPr>
        <p:txBody>
          <a:bodyPr wrap="square" rtlCol="0">
            <a:spAutoFit/>
          </a:bodyPr>
          <a:lstStyle/>
          <a:p>
            <a:pPr algn="ctr"/>
            <a:r>
              <a:rPr lang="en-US" sz="1350" dirty="0"/>
              <a:t>This actually adds the points to the plot.</a:t>
            </a:r>
          </a:p>
        </p:txBody>
      </p:sp>
      <p:sp>
        <p:nvSpPr>
          <p:cNvPr id="12" name="Up Arrow 11"/>
          <p:cNvSpPr/>
          <p:nvPr/>
        </p:nvSpPr>
        <p:spPr>
          <a:xfrm>
            <a:off x="7191533" y="4744912"/>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p:cNvSpPr txBox="1"/>
          <p:nvPr/>
        </p:nvSpPr>
        <p:spPr>
          <a:xfrm>
            <a:off x="6461886" y="5241959"/>
            <a:ext cx="1648480" cy="507831"/>
          </a:xfrm>
          <a:prstGeom prst="rect">
            <a:avLst/>
          </a:prstGeom>
          <a:noFill/>
        </p:spPr>
        <p:txBody>
          <a:bodyPr wrap="square" rtlCol="0">
            <a:spAutoFit/>
          </a:bodyPr>
          <a:lstStyle/>
          <a:p>
            <a:pPr algn="ctr"/>
            <a:r>
              <a:rPr lang="en-US" sz="1350" dirty="0"/>
              <a:t>This fits and plots the regression line. </a:t>
            </a:r>
          </a:p>
        </p:txBody>
      </p:sp>
      <p:pic>
        <p:nvPicPr>
          <p:cNvPr id="14" name="Picture 13"/>
          <p:cNvPicPr>
            <a:picLocks noChangeAspect="1"/>
          </p:cNvPicPr>
          <p:nvPr/>
        </p:nvPicPr>
        <p:blipFill>
          <a:blip r:embed="rId2"/>
          <a:stretch>
            <a:fillRect/>
          </a:stretch>
        </p:blipFill>
        <p:spPr>
          <a:xfrm>
            <a:off x="3176641" y="1072076"/>
            <a:ext cx="3285245" cy="3319782"/>
          </a:xfrm>
          <a:prstGeom prst="rect">
            <a:avLst/>
          </a:prstGeom>
        </p:spPr>
      </p:pic>
      <p:pic>
        <p:nvPicPr>
          <p:cNvPr id="3" name="Picture 2"/>
          <p:cNvPicPr>
            <a:picLocks noChangeAspect="1"/>
          </p:cNvPicPr>
          <p:nvPr/>
        </p:nvPicPr>
        <p:blipFill>
          <a:blip r:embed="rId3"/>
          <a:stretch>
            <a:fillRect/>
          </a:stretch>
        </p:blipFill>
        <p:spPr>
          <a:xfrm>
            <a:off x="1062829" y="4419920"/>
            <a:ext cx="6858905" cy="208589"/>
          </a:xfrm>
          <a:prstGeom prst="rect">
            <a:avLst/>
          </a:prstGeom>
        </p:spPr>
      </p:pic>
      <p:sp>
        <p:nvSpPr>
          <p:cNvPr id="15" name="Up Arrow 14"/>
          <p:cNvSpPr/>
          <p:nvPr/>
        </p:nvSpPr>
        <p:spPr>
          <a:xfrm>
            <a:off x="3873761" y="4717055"/>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p:cNvSpPr txBox="1"/>
          <p:nvPr/>
        </p:nvSpPr>
        <p:spPr>
          <a:xfrm>
            <a:off x="3200768" y="5214103"/>
            <a:ext cx="1535173" cy="715581"/>
          </a:xfrm>
          <a:prstGeom prst="rect">
            <a:avLst/>
          </a:prstGeom>
          <a:noFill/>
        </p:spPr>
        <p:txBody>
          <a:bodyPr wrap="square" rtlCol="0">
            <a:spAutoFit/>
          </a:bodyPr>
          <a:lstStyle/>
          <a:p>
            <a:pPr algn="ctr"/>
            <a:r>
              <a:rPr lang="en-US" sz="1350" dirty="0"/>
              <a:t>This identifies the two groups to plot a fit.  </a:t>
            </a:r>
          </a:p>
        </p:txBody>
      </p:sp>
    </p:spTree>
    <p:extLst>
      <p:ext uri="{BB962C8B-B14F-4D97-AF65-F5344CB8AC3E}">
        <p14:creationId xmlns:p14="http://schemas.microsoft.com/office/powerpoint/2010/main" val="5013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P spid="12" grpId="0" animBg="1"/>
      <p:bldP spid="13" grpId="0"/>
      <p:bldP spid="15" grpId="0" animBg="1"/>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But back to the question!</a:t>
            </a:r>
            <a:br>
              <a:rPr lang="en-US" dirty="0"/>
            </a:br>
            <a:r>
              <a:rPr lang="en-US" dirty="0"/>
              <a:t>A Comparison of Y-Intercepts</a:t>
            </a:r>
          </a:p>
        </p:txBody>
      </p:sp>
      <p:pic>
        <p:nvPicPr>
          <p:cNvPr id="4" name="Picture 3"/>
          <p:cNvPicPr>
            <a:picLocks noChangeAspect="1"/>
          </p:cNvPicPr>
          <p:nvPr/>
        </p:nvPicPr>
        <p:blipFill>
          <a:blip r:embed="rId2"/>
          <a:stretch>
            <a:fillRect/>
          </a:stretch>
        </p:blipFill>
        <p:spPr>
          <a:xfrm>
            <a:off x="4681084" y="2217027"/>
            <a:ext cx="2117905" cy="2140169"/>
          </a:xfrm>
          <a:prstGeom prst="rect">
            <a:avLst/>
          </a:prstGeom>
        </p:spPr>
      </p:pic>
      <p:pic>
        <p:nvPicPr>
          <p:cNvPr id="5" name="Picture 4"/>
          <p:cNvPicPr>
            <a:picLocks noChangeAspect="1"/>
          </p:cNvPicPr>
          <p:nvPr/>
        </p:nvPicPr>
        <p:blipFill>
          <a:blip r:embed="rId3"/>
          <a:stretch>
            <a:fillRect/>
          </a:stretch>
        </p:blipFill>
        <p:spPr>
          <a:xfrm>
            <a:off x="1" y="2217026"/>
            <a:ext cx="2109674" cy="2140169"/>
          </a:xfrm>
          <a:prstGeom prst="rect">
            <a:avLst/>
          </a:prstGeom>
        </p:spPr>
      </p:pic>
      <p:pic>
        <p:nvPicPr>
          <p:cNvPr id="6" name="Picture 5"/>
          <p:cNvPicPr>
            <a:picLocks noChangeAspect="1"/>
          </p:cNvPicPr>
          <p:nvPr/>
        </p:nvPicPr>
        <p:blipFill>
          <a:blip r:embed="rId4"/>
          <a:stretch>
            <a:fillRect/>
          </a:stretch>
        </p:blipFill>
        <p:spPr>
          <a:xfrm>
            <a:off x="2173768" y="2217026"/>
            <a:ext cx="2137396" cy="2140169"/>
          </a:xfrm>
          <a:prstGeom prst="rect">
            <a:avLst/>
          </a:prstGeom>
        </p:spPr>
      </p:pic>
      <p:pic>
        <p:nvPicPr>
          <p:cNvPr id="7" name="Picture 6"/>
          <p:cNvPicPr>
            <a:picLocks noChangeAspect="1"/>
          </p:cNvPicPr>
          <p:nvPr/>
        </p:nvPicPr>
        <p:blipFill>
          <a:blip r:embed="rId5"/>
          <a:stretch>
            <a:fillRect/>
          </a:stretch>
        </p:blipFill>
        <p:spPr>
          <a:xfrm>
            <a:off x="6793263" y="2217026"/>
            <a:ext cx="2142949" cy="2140169"/>
          </a:xfrm>
          <a:prstGeom prst="rect">
            <a:avLst/>
          </a:prstGeom>
        </p:spPr>
      </p:pic>
      <p:pic>
        <p:nvPicPr>
          <p:cNvPr id="3" name="Picture 2"/>
          <p:cNvPicPr>
            <a:picLocks noChangeAspect="1"/>
          </p:cNvPicPr>
          <p:nvPr/>
        </p:nvPicPr>
        <p:blipFill>
          <a:blip r:embed="rId6"/>
          <a:stretch>
            <a:fillRect/>
          </a:stretch>
        </p:blipFill>
        <p:spPr>
          <a:xfrm>
            <a:off x="2366248" y="4357195"/>
            <a:ext cx="2157640" cy="1440324"/>
          </a:xfrm>
          <a:prstGeom prst="rect">
            <a:avLst/>
          </a:prstGeom>
        </p:spPr>
      </p:pic>
      <p:pic>
        <p:nvPicPr>
          <p:cNvPr id="8" name="Picture 7"/>
          <p:cNvPicPr>
            <a:picLocks noChangeAspect="1"/>
          </p:cNvPicPr>
          <p:nvPr/>
        </p:nvPicPr>
        <p:blipFill>
          <a:blip r:embed="rId7"/>
          <a:stretch>
            <a:fillRect/>
          </a:stretch>
        </p:blipFill>
        <p:spPr>
          <a:xfrm>
            <a:off x="210217" y="4448955"/>
            <a:ext cx="2028050" cy="1435646"/>
          </a:xfrm>
          <a:prstGeom prst="rect">
            <a:avLst/>
          </a:prstGeom>
        </p:spPr>
      </p:pic>
      <p:pic>
        <p:nvPicPr>
          <p:cNvPr id="9" name="Picture 8"/>
          <p:cNvPicPr>
            <a:picLocks noChangeAspect="1"/>
          </p:cNvPicPr>
          <p:nvPr/>
        </p:nvPicPr>
        <p:blipFill>
          <a:blip r:embed="rId8"/>
          <a:stretch>
            <a:fillRect/>
          </a:stretch>
        </p:blipFill>
        <p:spPr>
          <a:xfrm>
            <a:off x="6931708" y="4451417"/>
            <a:ext cx="2141345" cy="1433184"/>
          </a:xfrm>
          <a:prstGeom prst="rect">
            <a:avLst/>
          </a:prstGeom>
        </p:spPr>
      </p:pic>
      <p:pic>
        <p:nvPicPr>
          <p:cNvPr id="10" name="Picture 9"/>
          <p:cNvPicPr>
            <a:picLocks noChangeAspect="1"/>
          </p:cNvPicPr>
          <p:nvPr/>
        </p:nvPicPr>
        <p:blipFill>
          <a:blip r:embed="rId9"/>
          <a:stretch>
            <a:fillRect/>
          </a:stretch>
        </p:blipFill>
        <p:spPr>
          <a:xfrm>
            <a:off x="4802648" y="4448956"/>
            <a:ext cx="2040974" cy="1435646"/>
          </a:xfrm>
          <a:prstGeom prst="rect">
            <a:avLst/>
          </a:prstGeom>
        </p:spPr>
      </p:pic>
      <p:cxnSp>
        <p:nvCxnSpPr>
          <p:cNvPr id="12" name="Straight Connector 11"/>
          <p:cNvCxnSpPr/>
          <p:nvPr/>
        </p:nvCxnSpPr>
        <p:spPr>
          <a:xfrm>
            <a:off x="4618484" y="2217026"/>
            <a:ext cx="0" cy="366757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706570" y="2118491"/>
            <a:ext cx="2135909" cy="3766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p:cNvSpPr/>
          <p:nvPr/>
        </p:nvSpPr>
        <p:spPr>
          <a:xfrm>
            <a:off x="198393" y="5356352"/>
            <a:ext cx="1610701" cy="1052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p:cNvSpPr/>
          <p:nvPr/>
        </p:nvSpPr>
        <p:spPr>
          <a:xfrm>
            <a:off x="4817751" y="5356352"/>
            <a:ext cx="1693337" cy="1052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2181648" y="2118492"/>
            <a:ext cx="2350120" cy="3766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3545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par>
                                <p:cTn id="58" presetID="10"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Hypothesis Test of the Categorical Variable</a:t>
            </a:r>
          </a:p>
        </p:txBody>
      </p:sp>
      <p:pic>
        <p:nvPicPr>
          <p:cNvPr id="4" name="Picture 3"/>
          <p:cNvPicPr>
            <a:picLocks noChangeAspect="1"/>
          </p:cNvPicPr>
          <p:nvPr/>
        </p:nvPicPr>
        <p:blipFill>
          <a:blip r:embed="rId2"/>
          <a:stretch>
            <a:fillRect/>
          </a:stretch>
        </p:blipFill>
        <p:spPr>
          <a:xfrm>
            <a:off x="2823712" y="2125266"/>
            <a:ext cx="4791032" cy="3391546"/>
          </a:xfrm>
          <a:prstGeom prst="rect">
            <a:avLst/>
          </a:prstGeom>
        </p:spPr>
      </p:pic>
      <p:sp>
        <p:nvSpPr>
          <p:cNvPr id="6" name="Right Arrow 5"/>
          <p:cNvSpPr/>
          <p:nvPr/>
        </p:nvSpPr>
        <p:spPr>
          <a:xfrm>
            <a:off x="2104697" y="4298074"/>
            <a:ext cx="626679" cy="2128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118247" y="4120711"/>
            <a:ext cx="2258410" cy="715581"/>
          </a:xfrm>
          <a:prstGeom prst="rect">
            <a:avLst/>
          </a:prstGeom>
          <a:noFill/>
        </p:spPr>
        <p:txBody>
          <a:bodyPr wrap="square" rtlCol="0">
            <a:spAutoFit/>
          </a:bodyPr>
          <a:lstStyle/>
          <a:p>
            <a:r>
              <a:rPr lang="en-US" sz="1350" dirty="0"/>
              <a:t>This is an estimate of the </a:t>
            </a:r>
            <a:r>
              <a:rPr lang="en-US" sz="1350" b="1" i="1" u="sng" dirty="0"/>
              <a:t>DIFFERENCE</a:t>
            </a:r>
            <a:r>
              <a:rPr lang="en-US" sz="1350" dirty="0"/>
              <a:t> between the Type A and Type B Intercepts. </a:t>
            </a:r>
          </a:p>
        </p:txBody>
      </p:sp>
      <p:sp>
        <p:nvSpPr>
          <p:cNvPr id="8" name="Right Arrow 7"/>
          <p:cNvSpPr/>
          <p:nvPr/>
        </p:nvSpPr>
        <p:spPr>
          <a:xfrm rot="953029">
            <a:off x="2179873" y="3861656"/>
            <a:ext cx="626679" cy="2128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p:cNvSpPr txBox="1"/>
          <p:nvPr/>
        </p:nvSpPr>
        <p:spPr>
          <a:xfrm>
            <a:off x="723243" y="3420136"/>
            <a:ext cx="2008133" cy="507831"/>
          </a:xfrm>
          <a:prstGeom prst="rect">
            <a:avLst/>
          </a:prstGeom>
          <a:noFill/>
        </p:spPr>
        <p:txBody>
          <a:bodyPr wrap="square" rtlCol="0">
            <a:spAutoFit/>
          </a:bodyPr>
          <a:lstStyle/>
          <a:p>
            <a:r>
              <a:rPr lang="en-US" sz="1350" dirty="0"/>
              <a:t>This is an estimate of the Type A intercept.</a:t>
            </a:r>
          </a:p>
        </p:txBody>
      </p:sp>
      <p:pic>
        <p:nvPicPr>
          <p:cNvPr id="10" name="Picture 9"/>
          <p:cNvPicPr>
            <a:picLocks noChangeAspect="1"/>
          </p:cNvPicPr>
          <p:nvPr/>
        </p:nvPicPr>
        <p:blipFill>
          <a:blip r:embed="rId3"/>
          <a:stretch>
            <a:fillRect/>
          </a:stretch>
        </p:blipFill>
        <p:spPr>
          <a:xfrm>
            <a:off x="7078294" y="2125266"/>
            <a:ext cx="1967012" cy="1995445"/>
          </a:xfrm>
          <a:prstGeom prst="rect">
            <a:avLst/>
          </a:prstGeom>
        </p:spPr>
      </p:pic>
      <p:sp>
        <p:nvSpPr>
          <p:cNvPr id="3" name="Rectangle 2"/>
          <p:cNvSpPr/>
          <p:nvPr/>
        </p:nvSpPr>
        <p:spPr>
          <a:xfrm>
            <a:off x="160511" y="4852072"/>
            <a:ext cx="2312526" cy="507831"/>
          </a:xfrm>
          <a:prstGeom prst="rect">
            <a:avLst/>
          </a:prstGeom>
        </p:spPr>
        <p:txBody>
          <a:bodyPr wrap="square">
            <a:spAutoFit/>
          </a:bodyPr>
          <a:lstStyle/>
          <a:p>
            <a:r>
              <a:rPr lang="en-US" sz="1350" dirty="0"/>
              <a:t>It is NOT significantly different from 0. (p-value = .666)</a:t>
            </a:r>
          </a:p>
        </p:txBody>
      </p:sp>
    </p:spTree>
    <p:extLst>
      <p:ext uri="{BB962C8B-B14F-4D97-AF65-F5344CB8AC3E}">
        <p14:creationId xmlns:p14="http://schemas.microsoft.com/office/powerpoint/2010/main" val="36952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670954"/>
          </a:xfrm>
        </p:spPr>
        <p:txBody>
          <a:bodyPr>
            <a:normAutofit fontScale="90000"/>
          </a:bodyPr>
          <a:lstStyle/>
          <a:p>
            <a:r>
              <a:rPr lang="en-US" dirty="0"/>
              <a:t>Hypothesis Test of the Categorical Variable</a:t>
            </a:r>
          </a:p>
        </p:txBody>
      </p:sp>
      <p:sp>
        <p:nvSpPr>
          <p:cNvPr id="6" name="Right Arrow 5"/>
          <p:cNvSpPr/>
          <p:nvPr/>
        </p:nvSpPr>
        <p:spPr>
          <a:xfrm>
            <a:off x="2104697" y="4394474"/>
            <a:ext cx="626679" cy="2128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118247" y="4217111"/>
            <a:ext cx="2258410" cy="715581"/>
          </a:xfrm>
          <a:prstGeom prst="rect">
            <a:avLst/>
          </a:prstGeom>
          <a:noFill/>
        </p:spPr>
        <p:txBody>
          <a:bodyPr wrap="square" rtlCol="0">
            <a:spAutoFit/>
          </a:bodyPr>
          <a:lstStyle/>
          <a:p>
            <a:r>
              <a:rPr lang="en-US" sz="1350" dirty="0"/>
              <a:t>This is an estimate of the </a:t>
            </a:r>
            <a:r>
              <a:rPr lang="en-US" sz="1350" b="1" i="1" u="sng" dirty="0"/>
              <a:t>DIFFERENCE</a:t>
            </a:r>
            <a:r>
              <a:rPr lang="en-US" sz="1350" dirty="0"/>
              <a:t> between the Type A and Type B Intercepts.</a:t>
            </a:r>
          </a:p>
        </p:txBody>
      </p:sp>
      <p:sp>
        <p:nvSpPr>
          <p:cNvPr id="8" name="Right Arrow 7"/>
          <p:cNvSpPr/>
          <p:nvPr/>
        </p:nvSpPr>
        <p:spPr>
          <a:xfrm rot="953029">
            <a:off x="2215346" y="3908954"/>
            <a:ext cx="626679" cy="2128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p:cNvSpPr txBox="1"/>
          <p:nvPr/>
        </p:nvSpPr>
        <p:spPr>
          <a:xfrm>
            <a:off x="758716" y="3467434"/>
            <a:ext cx="2008133" cy="507831"/>
          </a:xfrm>
          <a:prstGeom prst="rect">
            <a:avLst/>
          </a:prstGeom>
          <a:noFill/>
        </p:spPr>
        <p:txBody>
          <a:bodyPr wrap="square" rtlCol="0">
            <a:spAutoFit/>
          </a:bodyPr>
          <a:lstStyle/>
          <a:p>
            <a:r>
              <a:rPr lang="en-US" sz="1350" dirty="0"/>
              <a:t>This is an estimate of the Type A intercept.</a:t>
            </a:r>
          </a:p>
        </p:txBody>
      </p:sp>
      <p:pic>
        <p:nvPicPr>
          <p:cNvPr id="11" name="Picture 10"/>
          <p:cNvPicPr>
            <a:picLocks noChangeAspect="1"/>
          </p:cNvPicPr>
          <p:nvPr/>
        </p:nvPicPr>
        <p:blipFill>
          <a:blip r:embed="rId2"/>
          <a:stretch>
            <a:fillRect/>
          </a:stretch>
        </p:blipFill>
        <p:spPr>
          <a:xfrm>
            <a:off x="2823714" y="2271672"/>
            <a:ext cx="4643681" cy="3266423"/>
          </a:xfrm>
          <a:prstGeom prst="rect">
            <a:avLst/>
          </a:prstGeom>
        </p:spPr>
      </p:pic>
      <p:pic>
        <p:nvPicPr>
          <p:cNvPr id="12" name="Picture 11"/>
          <p:cNvPicPr>
            <a:picLocks noChangeAspect="1"/>
          </p:cNvPicPr>
          <p:nvPr/>
        </p:nvPicPr>
        <p:blipFill>
          <a:blip r:embed="rId3"/>
          <a:stretch>
            <a:fillRect/>
          </a:stretch>
        </p:blipFill>
        <p:spPr>
          <a:xfrm>
            <a:off x="6783400" y="1910066"/>
            <a:ext cx="2283044" cy="2307045"/>
          </a:xfrm>
          <a:prstGeom prst="rect">
            <a:avLst/>
          </a:prstGeom>
        </p:spPr>
      </p:pic>
      <p:sp>
        <p:nvSpPr>
          <p:cNvPr id="13" name="TextBox 12"/>
          <p:cNvSpPr txBox="1"/>
          <p:nvPr/>
        </p:nvSpPr>
        <p:spPr>
          <a:xfrm>
            <a:off x="123031" y="4923236"/>
            <a:ext cx="2360039" cy="715581"/>
          </a:xfrm>
          <a:prstGeom prst="rect">
            <a:avLst/>
          </a:prstGeom>
          <a:noFill/>
        </p:spPr>
        <p:txBody>
          <a:bodyPr wrap="square" rtlCol="0">
            <a:spAutoFit/>
          </a:bodyPr>
          <a:lstStyle/>
          <a:p>
            <a:r>
              <a:rPr lang="en-US" sz="1350" dirty="0"/>
              <a:t>Type B’s Intercept is estimated to be 9.93 units bigger than Type A’s intercept.</a:t>
            </a:r>
          </a:p>
        </p:txBody>
      </p:sp>
      <p:sp>
        <p:nvSpPr>
          <p:cNvPr id="3" name="Rectangle 2"/>
          <p:cNvSpPr/>
          <p:nvPr/>
        </p:nvSpPr>
        <p:spPr>
          <a:xfrm>
            <a:off x="84779" y="5723751"/>
            <a:ext cx="4148700" cy="300082"/>
          </a:xfrm>
          <a:prstGeom prst="rect">
            <a:avLst/>
          </a:prstGeom>
        </p:spPr>
        <p:txBody>
          <a:bodyPr wrap="none">
            <a:spAutoFit/>
          </a:bodyPr>
          <a:lstStyle/>
          <a:p>
            <a:r>
              <a:rPr lang="en-US" sz="1350" dirty="0"/>
              <a:t>Type B’s Estimated Intercept = 50.27 + 9.93 = 60.20 units</a:t>
            </a:r>
          </a:p>
        </p:txBody>
      </p:sp>
      <p:sp>
        <p:nvSpPr>
          <p:cNvPr id="5" name="TextBox 4"/>
          <p:cNvSpPr txBox="1"/>
          <p:nvPr/>
        </p:nvSpPr>
        <p:spPr>
          <a:xfrm>
            <a:off x="7819863" y="2411827"/>
            <a:ext cx="534057" cy="923330"/>
          </a:xfrm>
          <a:prstGeom prst="rect">
            <a:avLst/>
          </a:prstGeom>
          <a:noFill/>
        </p:spPr>
        <p:txBody>
          <a:bodyPr wrap="square" rtlCol="0">
            <a:spAutoFit/>
          </a:bodyPr>
          <a:lstStyle/>
          <a:p>
            <a:r>
              <a:rPr lang="en-US" sz="5400" dirty="0"/>
              <a:t>{</a:t>
            </a:r>
          </a:p>
        </p:txBody>
      </p:sp>
      <p:sp>
        <p:nvSpPr>
          <p:cNvPr id="10" name="TextBox 9"/>
          <p:cNvSpPr txBox="1"/>
          <p:nvPr/>
        </p:nvSpPr>
        <p:spPr>
          <a:xfrm>
            <a:off x="7505331" y="2925088"/>
            <a:ext cx="848589" cy="300082"/>
          </a:xfrm>
          <a:prstGeom prst="rect">
            <a:avLst/>
          </a:prstGeom>
          <a:noFill/>
        </p:spPr>
        <p:txBody>
          <a:bodyPr wrap="square" rtlCol="0">
            <a:spAutoFit/>
          </a:bodyPr>
          <a:lstStyle/>
          <a:p>
            <a:r>
              <a:rPr lang="en-US" sz="1350" b="1" dirty="0"/>
              <a:t>9.93</a:t>
            </a:r>
          </a:p>
        </p:txBody>
      </p:sp>
      <p:sp>
        <p:nvSpPr>
          <p:cNvPr id="14" name="TextBox 13"/>
          <p:cNvSpPr txBox="1"/>
          <p:nvPr/>
        </p:nvSpPr>
        <p:spPr>
          <a:xfrm>
            <a:off x="6741689" y="3058356"/>
            <a:ext cx="534057" cy="923330"/>
          </a:xfrm>
          <a:prstGeom prst="rect">
            <a:avLst/>
          </a:prstGeom>
          <a:noFill/>
        </p:spPr>
        <p:txBody>
          <a:bodyPr wrap="square" rtlCol="0">
            <a:spAutoFit/>
          </a:bodyPr>
          <a:lstStyle/>
          <a:p>
            <a:r>
              <a:rPr lang="en-US" sz="5400" dirty="0"/>
              <a:t>{</a:t>
            </a:r>
          </a:p>
        </p:txBody>
      </p:sp>
      <p:sp>
        <p:nvSpPr>
          <p:cNvPr id="15" name="TextBox 14"/>
          <p:cNvSpPr txBox="1"/>
          <p:nvPr/>
        </p:nvSpPr>
        <p:spPr>
          <a:xfrm>
            <a:off x="6427157" y="3571617"/>
            <a:ext cx="848589" cy="300082"/>
          </a:xfrm>
          <a:prstGeom prst="rect">
            <a:avLst/>
          </a:prstGeom>
          <a:noFill/>
        </p:spPr>
        <p:txBody>
          <a:bodyPr wrap="square" rtlCol="0">
            <a:spAutoFit/>
          </a:bodyPr>
          <a:lstStyle/>
          <a:p>
            <a:r>
              <a:rPr lang="en-US" sz="1350" b="1" dirty="0"/>
              <a:t>9.93</a:t>
            </a:r>
          </a:p>
        </p:txBody>
      </p:sp>
      <p:sp>
        <p:nvSpPr>
          <p:cNvPr id="16" name="TextBox 15"/>
          <p:cNvSpPr txBox="1"/>
          <p:nvPr/>
        </p:nvSpPr>
        <p:spPr>
          <a:xfrm>
            <a:off x="7924922" y="3467433"/>
            <a:ext cx="848589" cy="715581"/>
          </a:xfrm>
          <a:prstGeom prst="rect">
            <a:avLst/>
          </a:prstGeom>
          <a:noFill/>
        </p:spPr>
        <p:txBody>
          <a:bodyPr wrap="square" rtlCol="0">
            <a:spAutoFit/>
          </a:bodyPr>
          <a:lstStyle/>
          <a:p>
            <a:r>
              <a:rPr lang="en-US" sz="1350" b="1" dirty="0"/>
              <a:t>Since the lines are parallel.</a:t>
            </a:r>
          </a:p>
        </p:txBody>
      </p:sp>
    </p:spTree>
    <p:extLst>
      <p:ext uri="{BB962C8B-B14F-4D97-AF65-F5344CB8AC3E}">
        <p14:creationId xmlns:p14="http://schemas.microsoft.com/office/powerpoint/2010/main" val="108476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500"/>
                                        <p:tgtEl>
                                          <p:spTgt spid="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3" grpId="0"/>
      <p:bldP spid="3" grpId="0"/>
      <p:bldP spid="5" grpId="0"/>
      <p:bldP spid="10" grpId="0"/>
      <p:bldP spid="14" grpId="0"/>
      <p:bldP spid="15" grpId="0"/>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57200"/>
            <a:ext cx="7886700" cy="1344848"/>
          </a:xfrm>
        </p:spPr>
        <p:txBody>
          <a:bodyPr>
            <a:normAutofit fontScale="90000"/>
          </a:bodyPr>
          <a:lstStyle/>
          <a:p>
            <a:r>
              <a:rPr lang="en-US" dirty="0"/>
              <a:t>Hypothesis Test of the Categorical Variable</a:t>
            </a:r>
          </a:p>
        </p:txBody>
      </p:sp>
      <p:pic>
        <p:nvPicPr>
          <p:cNvPr id="11" name="Picture 10"/>
          <p:cNvPicPr>
            <a:picLocks noChangeAspect="1"/>
          </p:cNvPicPr>
          <p:nvPr/>
        </p:nvPicPr>
        <p:blipFill>
          <a:blip r:embed="rId2"/>
          <a:stretch>
            <a:fillRect/>
          </a:stretch>
        </p:blipFill>
        <p:spPr>
          <a:xfrm>
            <a:off x="1049482" y="1802048"/>
            <a:ext cx="4118248" cy="2896826"/>
          </a:xfrm>
          <a:prstGeom prst="rect">
            <a:avLst/>
          </a:prstGeom>
        </p:spPr>
      </p:pic>
      <p:pic>
        <p:nvPicPr>
          <p:cNvPr id="12" name="Picture 11"/>
          <p:cNvPicPr>
            <a:picLocks noChangeAspect="1"/>
          </p:cNvPicPr>
          <p:nvPr/>
        </p:nvPicPr>
        <p:blipFill>
          <a:blip r:embed="rId3"/>
          <a:stretch>
            <a:fillRect/>
          </a:stretch>
        </p:blipFill>
        <p:spPr>
          <a:xfrm>
            <a:off x="5508718" y="1802047"/>
            <a:ext cx="3006632" cy="3038240"/>
          </a:xfrm>
          <a:prstGeom prst="rect">
            <a:avLst/>
          </a:prstGeom>
        </p:spPr>
      </p:pic>
      <mc:AlternateContent xmlns:mc="http://schemas.openxmlformats.org/markup-compatibility/2006" xmlns:a14="http://schemas.microsoft.com/office/drawing/2010/main">
        <mc:Choice Requires="a14">
          <p:sp>
            <p:nvSpPr>
              <p:cNvPr id="18" name="TextBox 17"/>
              <p:cNvSpPr txBox="1"/>
              <p:nvPr/>
            </p:nvSpPr>
            <p:spPr>
              <a:xfrm>
                <a:off x="2510320" y="5010654"/>
                <a:ext cx="2314736"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rgbClr val="FF0000"/>
                          </a:solidFill>
                          <a:latin typeface="Cambria Math" charset="0"/>
                        </a:rPr>
                        <m:t>𝑻𝒚𝒑𝒆</m:t>
                      </m:r>
                      <m:r>
                        <a:rPr lang="en-US" sz="1350" b="1" i="1">
                          <a:solidFill>
                            <a:srgbClr val="FF0000"/>
                          </a:solidFill>
                          <a:latin typeface="Cambria Math" charset="0"/>
                        </a:rPr>
                        <m:t> </m:t>
                      </m:r>
                      <m:r>
                        <a:rPr lang="en-US" sz="1350" b="1" i="1">
                          <a:solidFill>
                            <a:srgbClr val="FF0000"/>
                          </a:solidFill>
                          <a:latin typeface="Cambria Math" charset="0"/>
                        </a:rPr>
                        <m:t>𝑨</m:t>
                      </m:r>
                      <m:r>
                        <a:rPr lang="en-US" sz="1350" b="1" i="1">
                          <a:solidFill>
                            <a:srgbClr val="FF0000"/>
                          </a:solidFill>
                          <a:latin typeface="Cambria Math" charset="0"/>
                        </a:rPr>
                        <m:t>:   </m:t>
                      </m:r>
                      <m:acc>
                        <m:accPr>
                          <m:chr m:val="̂"/>
                          <m:ctrlPr>
                            <a:rPr lang="en-US" sz="1350" b="1" i="1">
                              <a:solidFill>
                                <a:srgbClr val="FF0000"/>
                              </a:solidFill>
                              <a:latin typeface="Cambria Math" panose="02040503050406030204" pitchFamily="18" charset="0"/>
                            </a:rPr>
                          </m:ctrlPr>
                        </m:accPr>
                        <m:e>
                          <m:r>
                            <a:rPr lang="en-US" sz="1350" b="1" i="1">
                              <a:solidFill>
                                <a:srgbClr val="FF0000"/>
                              </a:solidFill>
                              <a:latin typeface="Cambria Math" charset="0"/>
                            </a:rPr>
                            <m:t>𝒀</m:t>
                          </m:r>
                        </m:e>
                      </m:acc>
                      <m:r>
                        <a:rPr lang="en-US" sz="1350" b="1" i="1">
                          <a:solidFill>
                            <a:srgbClr val="FF0000"/>
                          </a:solidFill>
                          <a:latin typeface="Cambria Math" charset="0"/>
                        </a:rPr>
                        <m:t>=</m:t>
                      </m:r>
                      <m:r>
                        <a:rPr lang="en-US" sz="1350" b="1" i="1">
                          <a:solidFill>
                            <a:srgbClr val="FF0000"/>
                          </a:solidFill>
                          <a:latin typeface="Cambria Math" charset="0"/>
                        </a:rPr>
                        <m:t>𝟓𝟎</m:t>
                      </m:r>
                      <m:r>
                        <a:rPr lang="en-US" sz="1350" b="1" i="1">
                          <a:solidFill>
                            <a:srgbClr val="FF0000"/>
                          </a:solidFill>
                          <a:latin typeface="Cambria Math" charset="0"/>
                        </a:rPr>
                        <m:t>.</m:t>
                      </m:r>
                      <m:r>
                        <a:rPr lang="en-US" sz="1350" b="1" i="1">
                          <a:solidFill>
                            <a:srgbClr val="FF0000"/>
                          </a:solidFill>
                          <a:latin typeface="Cambria Math" charset="0"/>
                        </a:rPr>
                        <m:t>𝟐𝟕</m:t>
                      </m:r>
                      <m:r>
                        <a:rPr lang="en-US" sz="1350" b="1" i="1">
                          <a:solidFill>
                            <a:srgbClr val="FF0000"/>
                          </a:solidFill>
                          <a:latin typeface="Cambria Math" charset="0"/>
                        </a:rPr>
                        <m:t>+</m:t>
                      </m:r>
                      <m:r>
                        <a:rPr lang="en-US" sz="1350" b="1" i="1">
                          <a:solidFill>
                            <a:srgbClr val="FF0000"/>
                          </a:solidFill>
                          <a:latin typeface="Cambria Math" charset="0"/>
                        </a:rPr>
                        <m:t>𝟐</m:t>
                      </m:r>
                      <m:r>
                        <a:rPr lang="en-US" sz="1350" b="1" i="1">
                          <a:solidFill>
                            <a:srgbClr val="FF0000"/>
                          </a:solidFill>
                          <a:latin typeface="Cambria Math" charset="0"/>
                        </a:rPr>
                        <m:t>.</m:t>
                      </m:r>
                      <m:r>
                        <a:rPr lang="en-US" sz="1350" b="1" i="1">
                          <a:solidFill>
                            <a:srgbClr val="FF0000"/>
                          </a:solidFill>
                          <a:latin typeface="Cambria Math" charset="0"/>
                        </a:rPr>
                        <m:t>𝟗𝟗</m:t>
                      </m:r>
                      <m:r>
                        <a:rPr lang="en-US" sz="1350" b="1" i="1">
                          <a:solidFill>
                            <a:srgbClr val="FF0000"/>
                          </a:solidFill>
                          <a:latin typeface="Cambria Math" charset="0"/>
                        </a:rPr>
                        <m:t>𝑿</m:t>
                      </m:r>
                    </m:oMath>
                  </m:oMathPara>
                </a14:m>
                <a:endParaRPr lang="en-US" sz="1350" b="1" dirty="0">
                  <a:solidFill>
                    <a:srgbClr val="FF0000"/>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2510320" y="5010654"/>
                <a:ext cx="2314736" cy="213392"/>
              </a:xfrm>
              <a:prstGeom prst="rect">
                <a:avLst/>
              </a:prstGeom>
              <a:blipFill>
                <a:blip r:embed="rId4"/>
                <a:stretch>
                  <a:fillRect l="-2105" t="-25714" r="-1053"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510320" y="5389796"/>
                <a:ext cx="4463851"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chemeClr val="accent6">
                              <a:lumMod val="75000"/>
                            </a:schemeClr>
                          </a:solidFill>
                          <a:latin typeface="Cambria Math" charset="0"/>
                        </a:rPr>
                        <m:t>𝑻𝒚𝒑𝒆</m:t>
                      </m:r>
                      <m:r>
                        <a:rPr lang="en-US" sz="1350" b="1" i="1">
                          <a:solidFill>
                            <a:schemeClr val="accent6">
                              <a:lumMod val="75000"/>
                            </a:schemeClr>
                          </a:solidFill>
                          <a:latin typeface="Cambria Math" charset="0"/>
                        </a:rPr>
                        <m:t> </m:t>
                      </m:r>
                      <m:r>
                        <a:rPr lang="en-US" sz="1350" b="1" i="1">
                          <a:solidFill>
                            <a:schemeClr val="accent6">
                              <a:lumMod val="75000"/>
                            </a:schemeClr>
                          </a:solidFill>
                          <a:latin typeface="Cambria Math" charset="0"/>
                        </a:rPr>
                        <m:t>𝑩</m:t>
                      </m:r>
                      <m:r>
                        <a:rPr lang="en-US" sz="1350" b="1" i="1">
                          <a:solidFill>
                            <a:schemeClr val="accent6">
                              <a:lumMod val="75000"/>
                            </a:schemeClr>
                          </a:solidFill>
                          <a:latin typeface="Cambria Math" charset="0"/>
                        </a:rPr>
                        <m:t>:   </m:t>
                      </m:r>
                      <m:acc>
                        <m:accPr>
                          <m:chr m:val="̂"/>
                          <m:ctrlPr>
                            <a:rPr lang="en-US" sz="1350" b="1" i="1">
                              <a:solidFill>
                                <a:schemeClr val="accent6">
                                  <a:lumMod val="75000"/>
                                </a:schemeClr>
                              </a:solidFill>
                              <a:latin typeface="Cambria Math" panose="02040503050406030204" pitchFamily="18" charset="0"/>
                            </a:rPr>
                          </m:ctrlPr>
                        </m:accPr>
                        <m:e>
                          <m:r>
                            <a:rPr lang="en-US" sz="1350" b="1" i="1">
                              <a:solidFill>
                                <a:schemeClr val="accent6">
                                  <a:lumMod val="75000"/>
                                </a:schemeClr>
                              </a:solidFill>
                              <a:latin typeface="Cambria Math" charset="0"/>
                            </a:rPr>
                            <m:t>𝒀</m:t>
                          </m:r>
                        </m:e>
                      </m:acc>
                      <m:r>
                        <a:rPr lang="en-US" sz="1350" b="1" i="1">
                          <a:solidFill>
                            <a:schemeClr val="accent6">
                              <a:lumMod val="75000"/>
                            </a:schemeClr>
                          </a:solidFill>
                          <a:latin typeface="Cambria Math" charset="0"/>
                        </a:rPr>
                        <m:t>=</m:t>
                      </m:r>
                      <m:d>
                        <m:dPr>
                          <m:ctrlPr>
                            <a:rPr lang="en-US" sz="1350" b="1" i="1">
                              <a:solidFill>
                                <a:schemeClr val="accent6">
                                  <a:lumMod val="75000"/>
                                </a:schemeClr>
                              </a:solidFill>
                              <a:latin typeface="Cambria Math" panose="02040503050406030204" pitchFamily="18" charset="0"/>
                            </a:rPr>
                          </m:ctrlPr>
                        </m:dPr>
                        <m:e>
                          <m:r>
                            <a:rPr lang="en-US" sz="1350" b="1" i="1">
                              <a:solidFill>
                                <a:schemeClr val="accent6">
                                  <a:lumMod val="75000"/>
                                </a:schemeClr>
                              </a:solidFill>
                              <a:latin typeface="Cambria Math" charset="0"/>
                            </a:rPr>
                            <m:t>𝟓𝟎</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𝟐𝟕</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𝟗</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𝟗𝟑</m:t>
                          </m:r>
                        </m:e>
                      </m:d>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𝟗𝟗</m:t>
                      </m:r>
                      <m:r>
                        <a:rPr lang="en-US" sz="1350" b="1" i="1">
                          <a:solidFill>
                            <a:schemeClr val="accent6">
                              <a:lumMod val="75000"/>
                            </a:schemeClr>
                          </a:solidFill>
                          <a:latin typeface="Cambria Math" charset="0"/>
                        </a:rPr>
                        <m:t>𝑿</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𝟔𝟎</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𝟐𝟎</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𝟗𝟗</m:t>
                      </m:r>
                      <m:r>
                        <a:rPr lang="en-US" sz="1350" b="1" i="1">
                          <a:solidFill>
                            <a:schemeClr val="accent6">
                              <a:lumMod val="75000"/>
                            </a:schemeClr>
                          </a:solidFill>
                          <a:latin typeface="Cambria Math" charset="0"/>
                        </a:rPr>
                        <m:t>𝑿</m:t>
                      </m:r>
                    </m:oMath>
                  </m:oMathPara>
                </a14:m>
                <a:endParaRPr lang="en-US" sz="1350" b="1" dirty="0">
                  <a:solidFill>
                    <a:schemeClr val="accent6">
                      <a:lumMod val="75000"/>
                    </a:schemeClr>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2510320" y="5389796"/>
                <a:ext cx="4463851" cy="213392"/>
              </a:xfrm>
              <a:prstGeom prst="rect">
                <a:avLst/>
              </a:prstGeom>
              <a:blipFill>
                <a:blip r:embed="rId5"/>
                <a:stretch>
                  <a:fillRect l="-820" t="-22857" r="-410" b="-31429"/>
                </a:stretch>
              </a:blipFill>
            </p:spPr>
            <p:txBody>
              <a:bodyPr/>
              <a:lstStyle/>
              <a:p>
                <a:r>
                  <a:rPr lang="en-US">
                    <a:noFill/>
                  </a:rPr>
                  <a:t> </a:t>
                </a:r>
              </a:p>
            </p:txBody>
          </p:sp>
        </mc:Fallback>
      </mc:AlternateContent>
    </p:spTree>
    <p:extLst>
      <p:ext uri="{BB962C8B-B14F-4D97-AF65-F5344CB8AC3E}">
        <p14:creationId xmlns:p14="http://schemas.microsoft.com/office/powerpoint/2010/main" val="200229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27" y="1131094"/>
            <a:ext cx="8936182" cy="994172"/>
          </a:xfrm>
        </p:spPr>
        <p:txBody>
          <a:bodyPr>
            <a:normAutofit fontScale="90000"/>
          </a:bodyPr>
          <a:lstStyle/>
          <a:p>
            <a:pPr algn="ctr"/>
            <a:r>
              <a:rPr lang="en-US" dirty="0"/>
              <a:t>Categorical Variables in MLR </a:t>
            </a:r>
            <a:r>
              <a:rPr lang="is-IS" dirty="0"/>
              <a:t>… Different Intercepts!</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3072923" y="2938988"/>
                <a:ext cx="3888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0} =</m:t>
                      </m:r>
                      <m:sSub>
                        <m:sSubPr>
                          <m:ctrlPr>
                            <a:rPr lang="en-US" sz="2400" i="1" dirty="0">
                              <a:latin typeface="Cambria Math" panose="02040503050406030204" pitchFamily="18" charset="0"/>
                            </a:rPr>
                          </m:ctrlPr>
                        </m:sSubPr>
                        <m:e>
                          <m:r>
                            <a:rPr lang="en-US" sz="2400" i="1" dirty="0">
                              <a:latin typeface="Cambria Math"/>
                            </a:rPr>
                            <m:t> </m:t>
                          </m:r>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3072923" y="2938988"/>
                <a:ext cx="3888885" cy="461665"/>
              </a:xfrm>
              <a:prstGeom prst="rect">
                <a:avLst/>
              </a:prstGeom>
              <a:blipFill>
                <a:blip r:embed="rId2"/>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039341" y="3853388"/>
                <a:ext cx="456554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1} = </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2</m:t>
                          </m:r>
                        </m:sub>
                      </m:sSub>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039341" y="3853388"/>
                <a:ext cx="4565545" cy="461665"/>
              </a:xfrm>
              <a:prstGeom prst="rect">
                <a:avLst/>
              </a:prstGeom>
              <a:blipFill>
                <a:blip r:embed="rId3"/>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039341" y="4367738"/>
                <a:ext cx="46851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1} = </m:t>
                      </m:r>
                      <m:sSub>
                        <m:sSubPr>
                          <m:ctrlPr>
                            <a:rPr lang="en-US" sz="2400" i="1" dirty="0">
                              <a:latin typeface="Cambria Math" panose="02040503050406030204" pitchFamily="18" charset="0"/>
                            </a:rPr>
                          </m:ctrlPr>
                        </m:sSubPr>
                        <m:e>
                          <m:r>
                            <a:rPr lang="en-US" sz="2400" i="1" dirty="0">
                              <a:latin typeface="Cambria Math"/>
                            </a:rPr>
                            <m:t>(</m:t>
                          </m:r>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2</m:t>
                          </m:r>
                        </m:sub>
                      </m:sSub>
                      <m:r>
                        <a:rPr lang="en-US" sz="2400" i="1" dirty="0">
                          <a:latin typeface="Cambria Math"/>
                          <a:ea typeface="Cambria Math"/>
                        </a:rPr>
                        <m:t>)</m:t>
                      </m:r>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3039341" y="4367738"/>
                <a:ext cx="4685193" cy="461665"/>
              </a:xfrm>
              <a:prstGeom prst="rect">
                <a:avLst/>
              </a:prstGeom>
              <a:blipFill>
                <a:blip r:embed="rId4"/>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048430" y="3387437"/>
                <a:ext cx="414696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0} = </m:t>
                      </m:r>
                      <m:sSub>
                        <m:sSubPr>
                          <m:ctrlPr>
                            <a:rPr lang="en-US" sz="2400" i="1" dirty="0">
                              <a:latin typeface="Cambria Math" panose="02040503050406030204" pitchFamily="18" charset="0"/>
                            </a:rPr>
                          </m:ctrlPr>
                        </m:sSubPr>
                        <m:e>
                          <m:r>
                            <a:rPr lang="en-US" sz="2400" i="1" dirty="0">
                              <a:latin typeface="Cambria Math"/>
                            </a:rPr>
                            <m:t>(</m:t>
                          </m:r>
                          <m:r>
                            <a:rPr lang="en-US" sz="2400" i="1" dirty="0">
                              <a:latin typeface="Cambria Math"/>
                              <a:ea typeface="Cambria Math"/>
                            </a:rPr>
                            <m:t>𝛽</m:t>
                          </m:r>
                        </m:e>
                        <m:sub>
                          <m:r>
                            <a:rPr lang="en-US" sz="2400" i="1" dirty="0">
                              <a:latin typeface="Cambria Math"/>
                            </a:rPr>
                            <m:t>0</m:t>
                          </m:r>
                        </m:sub>
                      </m:sSub>
                      <m:r>
                        <a:rPr lang="en-US" sz="2400" i="1" dirty="0">
                          <a:latin typeface="Cambria Math"/>
                          <a:ea typeface="Cambria Math"/>
                        </a:rPr>
                        <m:t>)</m:t>
                      </m:r>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3048430" y="3387437"/>
                <a:ext cx="4146969" cy="461665"/>
              </a:xfrm>
              <a:prstGeom prst="rect">
                <a:avLst/>
              </a:prstGeom>
              <a:blipFill>
                <a:blip r:embed="rId5"/>
                <a:stretch>
                  <a:fillRect b="-18667"/>
                </a:stretch>
              </a:blipFill>
            </p:spPr>
            <p:txBody>
              <a:bodyPr/>
              <a:lstStyle/>
              <a:p>
                <a:r>
                  <a:rPr lang="en-US">
                    <a:noFill/>
                  </a:rPr>
                  <a:t> </a:t>
                </a:r>
              </a:p>
            </p:txBody>
          </p:sp>
        </mc:Fallback>
      </mc:AlternateContent>
      <p:sp>
        <p:nvSpPr>
          <p:cNvPr id="8" name="TextBox 7"/>
          <p:cNvSpPr txBox="1"/>
          <p:nvPr/>
        </p:nvSpPr>
        <p:spPr>
          <a:xfrm>
            <a:off x="259773" y="3181361"/>
            <a:ext cx="1808019" cy="415498"/>
          </a:xfrm>
          <a:prstGeom prst="rect">
            <a:avLst/>
          </a:prstGeom>
          <a:noFill/>
        </p:spPr>
        <p:txBody>
          <a:bodyPr wrap="square" rtlCol="0">
            <a:spAutoFit/>
          </a:bodyPr>
          <a:lstStyle/>
          <a:p>
            <a:r>
              <a:rPr lang="en-US" sz="2100" dirty="0"/>
              <a:t>Type  =  0 for A</a:t>
            </a:r>
          </a:p>
        </p:txBody>
      </p:sp>
      <p:sp>
        <p:nvSpPr>
          <p:cNvPr id="9" name="TextBox 8"/>
          <p:cNvSpPr txBox="1"/>
          <p:nvPr/>
        </p:nvSpPr>
        <p:spPr>
          <a:xfrm>
            <a:off x="259772" y="3599471"/>
            <a:ext cx="1808019" cy="415498"/>
          </a:xfrm>
          <a:prstGeom prst="rect">
            <a:avLst/>
          </a:prstGeom>
          <a:noFill/>
        </p:spPr>
        <p:txBody>
          <a:bodyPr wrap="square" rtlCol="0">
            <a:spAutoFit/>
          </a:bodyPr>
          <a:lstStyle/>
          <a:p>
            <a:r>
              <a:rPr lang="en-US" sz="2100" dirty="0"/>
              <a:t>Type  =  1 for B</a:t>
            </a:r>
          </a:p>
        </p:txBody>
      </p:sp>
      <p:sp>
        <p:nvSpPr>
          <p:cNvPr id="10" name="TextBox 9"/>
          <p:cNvSpPr txBox="1"/>
          <p:nvPr/>
        </p:nvSpPr>
        <p:spPr>
          <a:xfrm>
            <a:off x="259772" y="4054196"/>
            <a:ext cx="1943101" cy="1061829"/>
          </a:xfrm>
          <a:prstGeom prst="rect">
            <a:avLst/>
          </a:prstGeom>
          <a:noFill/>
        </p:spPr>
        <p:txBody>
          <a:bodyPr wrap="square" rtlCol="0">
            <a:spAutoFit/>
          </a:bodyPr>
          <a:lstStyle/>
          <a:p>
            <a:r>
              <a:rPr lang="en-US" sz="2100" dirty="0"/>
              <a:t>This  makes ’A’ the “Reference.”</a:t>
            </a:r>
          </a:p>
        </p:txBody>
      </p:sp>
      <mc:AlternateContent xmlns:mc="http://schemas.openxmlformats.org/markup-compatibility/2006" xmlns:a14="http://schemas.microsoft.com/office/drawing/2010/main">
        <mc:Choice Requires="a14">
          <p:sp>
            <p:nvSpPr>
              <p:cNvPr id="11" name="TextBox 10"/>
              <p:cNvSpPr txBox="1"/>
              <p:nvPr/>
            </p:nvSpPr>
            <p:spPr>
              <a:xfrm>
                <a:off x="1735281" y="2262360"/>
                <a:ext cx="631166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ea typeface="Cambria Math"/>
                        </a:rPr>
                        <m:t>𝑀𝑜𝑑𝑒𝑙</m:t>
                      </m:r>
                      <m:r>
                        <a:rPr lang="en-US" sz="2400" i="1">
                          <a:latin typeface="Cambria Math" charset="0"/>
                          <a:ea typeface="Cambria Math"/>
                        </a:rPr>
                        <m:t>: </m:t>
                      </m:r>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0} =</m:t>
                      </m:r>
                      <m:sSub>
                        <m:sSubPr>
                          <m:ctrlPr>
                            <a:rPr lang="en-US" sz="2400" i="1" dirty="0">
                              <a:latin typeface="Cambria Math" panose="02040503050406030204" pitchFamily="18" charset="0"/>
                            </a:rPr>
                          </m:ctrlPr>
                        </m:sSubPr>
                        <m:e>
                          <m:r>
                            <a:rPr lang="en-US" sz="2400" i="1" dirty="0">
                              <a:latin typeface="Cambria Math"/>
                            </a:rPr>
                            <m:t> </m:t>
                          </m:r>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r>
                        <a:rPr lang="en-US" sz="2400" i="1" dirty="0">
                          <a:latin typeface="Cambria Math" charset="0"/>
                          <a:ea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charset="0"/>
                              <a:ea typeface="Cambria Math"/>
                            </a:rPr>
                            <m:t>2</m:t>
                          </m:r>
                        </m:sub>
                      </m:sSub>
                      <m:r>
                        <a:rPr lang="en-US" sz="2400" i="1" dirty="0">
                          <a:latin typeface="Cambria Math" charset="0"/>
                          <a:ea typeface="Cambria Math"/>
                        </a:rPr>
                        <m:t>𝑇𝑦𝑝𝑒</m:t>
                      </m:r>
                    </m:oMath>
                  </m:oMathPara>
                </a14:m>
                <a:endParaRPr lang="en-US"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735281" y="2262360"/>
                <a:ext cx="6311664" cy="461665"/>
              </a:xfrm>
              <a:prstGeom prst="rect">
                <a:avLst/>
              </a:prstGeom>
              <a:blipFill>
                <a:blip r:embed="rId6"/>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36417" y="5073676"/>
                <a:ext cx="8582892" cy="415498"/>
              </a:xfrm>
              <a:prstGeom prst="rect">
                <a:avLst/>
              </a:prstGeom>
              <a:noFill/>
            </p:spPr>
            <p:txBody>
              <a:bodyPr wrap="square" rtlCol="0">
                <a:spAutoFit/>
              </a:bodyPr>
              <a:lstStyle/>
              <a:p>
                <a:r>
                  <a:rPr lang="en-US" sz="2100" dirty="0"/>
                  <a:t>Note 1:  </a:t>
                </a:r>
                <a14:m>
                  <m:oMath xmlns:m="http://schemas.openxmlformats.org/officeDocument/2006/math">
                    <m:sSub>
                      <m:sSubPr>
                        <m:ctrlPr>
                          <a:rPr lang="en-US" sz="2100" i="1" dirty="0">
                            <a:latin typeface="Cambria Math" panose="02040503050406030204" pitchFamily="18" charset="0"/>
                          </a:rPr>
                        </m:ctrlPr>
                      </m:sSubPr>
                      <m:e>
                        <m:r>
                          <a:rPr lang="en-US" sz="2100" i="1" dirty="0">
                            <a:latin typeface="Cambria Math"/>
                            <a:ea typeface="Cambria Math"/>
                          </a:rPr>
                          <m:t>𝛽</m:t>
                        </m:r>
                      </m:e>
                      <m:sub>
                        <m:r>
                          <a:rPr lang="en-US" sz="2100" i="1" dirty="0">
                            <a:latin typeface="Cambria Math" charset="0"/>
                            <a:ea typeface="Cambria Math"/>
                          </a:rPr>
                          <m:t>2</m:t>
                        </m:r>
                      </m:sub>
                    </m:sSub>
                  </m:oMath>
                </a14:m>
                <a:r>
                  <a:rPr lang="en-US" sz="2100" dirty="0"/>
                  <a:t> is the adjustment to Type A’s intercept to get Type B’s Intercept.  </a:t>
                </a:r>
              </a:p>
            </p:txBody>
          </p:sp>
        </mc:Choice>
        <mc:Fallback xmlns="">
          <p:sp>
            <p:nvSpPr>
              <p:cNvPr id="12" name="TextBox 11"/>
              <p:cNvSpPr txBox="1">
                <a:spLocks noRot="1" noChangeAspect="1" noMove="1" noResize="1" noEditPoints="1" noAdjustHandles="1" noChangeArrowheads="1" noChangeShapeType="1" noTextEdit="1"/>
              </p:cNvSpPr>
              <p:nvPr/>
            </p:nvSpPr>
            <p:spPr>
              <a:xfrm>
                <a:off x="436417" y="5073676"/>
                <a:ext cx="8582892" cy="415498"/>
              </a:xfrm>
              <a:prstGeom prst="rect">
                <a:avLst/>
              </a:prstGeom>
              <a:blipFill>
                <a:blip r:embed="rId7"/>
                <a:stretch>
                  <a:fillRect l="-852" t="-8824"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36417" y="5469004"/>
                <a:ext cx="8582892" cy="415498"/>
              </a:xfrm>
              <a:prstGeom prst="rect">
                <a:avLst/>
              </a:prstGeom>
              <a:noFill/>
            </p:spPr>
            <p:txBody>
              <a:bodyPr wrap="square" rtlCol="0">
                <a:spAutoFit/>
              </a:bodyPr>
              <a:lstStyle/>
              <a:p>
                <a:r>
                  <a:rPr lang="en-US" sz="2100" dirty="0"/>
                  <a:t>Note 2:  </a:t>
                </a:r>
                <a14:m>
                  <m:oMath xmlns:m="http://schemas.openxmlformats.org/officeDocument/2006/math">
                    <m:sSub>
                      <m:sSubPr>
                        <m:ctrlPr>
                          <a:rPr lang="en-US" sz="2100" i="1" dirty="0">
                            <a:latin typeface="Cambria Math" panose="02040503050406030204" pitchFamily="18" charset="0"/>
                          </a:rPr>
                        </m:ctrlPr>
                      </m:sSubPr>
                      <m:e>
                        <m:r>
                          <a:rPr lang="en-US" sz="2100" i="1" dirty="0">
                            <a:latin typeface="Cambria Math"/>
                            <a:ea typeface="Cambria Math"/>
                          </a:rPr>
                          <m:t>𝛽</m:t>
                        </m:r>
                      </m:e>
                      <m:sub>
                        <m:r>
                          <a:rPr lang="en-US" sz="2100" i="1" dirty="0">
                            <a:latin typeface="Cambria Math" charset="0"/>
                            <a:ea typeface="Cambria Math"/>
                          </a:rPr>
                          <m:t>1</m:t>
                        </m:r>
                      </m:sub>
                    </m:sSub>
                  </m:oMath>
                </a14:m>
                <a:r>
                  <a:rPr lang="en-US" sz="2100" dirty="0"/>
                  <a:t> is the slope for both lines.  They are parallel.</a:t>
                </a:r>
              </a:p>
            </p:txBody>
          </p:sp>
        </mc:Choice>
        <mc:Fallback xmlns="">
          <p:sp>
            <p:nvSpPr>
              <p:cNvPr id="13" name="TextBox 12"/>
              <p:cNvSpPr txBox="1">
                <a:spLocks noRot="1" noChangeAspect="1" noMove="1" noResize="1" noEditPoints="1" noAdjustHandles="1" noChangeArrowheads="1" noChangeShapeType="1" noTextEdit="1"/>
              </p:cNvSpPr>
              <p:nvPr/>
            </p:nvSpPr>
            <p:spPr>
              <a:xfrm>
                <a:off x="436417" y="5469004"/>
                <a:ext cx="8582892" cy="415498"/>
              </a:xfrm>
              <a:prstGeom prst="rect">
                <a:avLst/>
              </a:prstGeom>
              <a:blipFill>
                <a:blip r:embed="rId8"/>
                <a:stretch>
                  <a:fillRect l="-852" t="-8824" b="-29412"/>
                </a:stretch>
              </a:blipFill>
            </p:spPr>
            <p:txBody>
              <a:bodyPr/>
              <a:lstStyle/>
              <a:p>
                <a:r>
                  <a:rPr lang="en-US">
                    <a:noFill/>
                  </a:rPr>
                  <a:t> </a:t>
                </a:r>
              </a:p>
            </p:txBody>
          </p:sp>
        </mc:Fallback>
      </mc:AlternateContent>
    </p:spTree>
    <p:extLst>
      <p:ext uri="{BB962C8B-B14F-4D97-AF65-F5344CB8AC3E}">
        <p14:creationId xmlns:p14="http://schemas.microsoft.com/office/powerpoint/2010/main" val="107559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3">
                                            <p:txEl>
                                              <p:pRg st="0" end="0"/>
                                            </p:txEl>
                                          </p:spTgt>
                                        </p:tgtEl>
                                        <p:attrNameLst>
                                          <p:attrName>style.visibility</p:attrName>
                                        </p:attrNameLst>
                                      </p:cBhvr>
                                      <p:to>
                                        <p:strVal val="visible"/>
                                      </p:to>
                                    </p:set>
                                    <p:animEffect transition="in" filter="fade">
                                      <p:cBhvr>
                                        <p:cTn id="48"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9828"/>
            <a:ext cx="8936182" cy="994172"/>
          </a:xfrm>
        </p:spPr>
        <p:txBody>
          <a:bodyPr>
            <a:normAutofit fontScale="90000"/>
          </a:bodyPr>
          <a:lstStyle/>
          <a:p>
            <a:pPr algn="ctr"/>
            <a:r>
              <a:rPr lang="en-US" dirty="0"/>
              <a:t>Categorical </a:t>
            </a:r>
            <a:r>
              <a:rPr lang="en-US" sz="3600" dirty="0"/>
              <a:t>Variables</a:t>
            </a:r>
            <a:r>
              <a:rPr lang="en-US" dirty="0"/>
              <a:t> in MLR </a:t>
            </a:r>
            <a:r>
              <a:rPr lang="is-IS" dirty="0"/>
              <a:t>… Different </a:t>
            </a:r>
            <a:r>
              <a:rPr lang="is-IS" sz="3600" dirty="0"/>
              <a:t>Slopes!</a:t>
            </a:r>
            <a:br>
              <a:rPr lang="is-IS" sz="3600" dirty="0"/>
            </a:br>
            <a:r>
              <a:rPr lang="is-IS" sz="3600" dirty="0"/>
              <a:t>Think </a:t>
            </a:r>
            <a:r>
              <a:rPr lang="is-IS" sz="3600" b="1" i="1" dirty="0"/>
              <a:t>INTERACTION</a:t>
            </a:r>
            <a:endParaRPr lang="en-US" sz="3600" b="1" i="1" dirty="0"/>
          </a:p>
        </p:txBody>
      </p:sp>
      <mc:AlternateContent xmlns:mc="http://schemas.openxmlformats.org/markup-compatibility/2006" xmlns:a14="http://schemas.microsoft.com/office/drawing/2010/main">
        <mc:Choice Requires="a14">
          <p:sp>
            <p:nvSpPr>
              <p:cNvPr id="4" name="TextBox 3"/>
              <p:cNvSpPr txBox="1"/>
              <p:nvPr/>
            </p:nvSpPr>
            <p:spPr>
              <a:xfrm>
                <a:off x="3072923" y="2512947"/>
                <a:ext cx="3888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0} =</m:t>
                      </m:r>
                      <m:sSub>
                        <m:sSubPr>
                          <m:ctrlPr>
                            <a:rPr lang="en-US" sz="2400" i="1" dirty="0">
                              <a:latin typeface="Cambria Math" panose="02040503050406030204" pitchFamily="18" charset="0"/>
                            </a:rPr>
                          </m:ctrlPr>
                        </m:sSubPr>
                        <m:e>
                          <m:r>
                            <a:rPr lang="en-US" sz="2400" i="1" dirty="0">
                              <a:latin typeface="Cambria Math"/>
                            </a:rPr>
                            <m:t> </m:t>
                          </m:r>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3072923" y="2512947"/>
                <a:ext cx="3888885" cy="461665"/>
              </a:xfrm>
              <a:prstGeom prst="rect">
                <a:avLst/>
              </a:prstGeom>
              <a:blipFill>
                <a:blip r:embed="rId2"/>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997887" y="3416763"/>
                <a:ext cx="544687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1} = </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2</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charset="0"/>
                              <a:ea typeface="Cambria Math"/>
                            </a:rPr>
                            <m:t>3</m:t>
                          </m:r>
                        </m:sub>
                      </m:sSub>
                      <m:r>
                        <a:rPr lang="en-US" sz="2400" i="1" dirty="0">
                          <a:latin typeface="Cambria Math" charset="0"/>
                          <a:ea typeface="Cambria Math"/>
                        </a:rPr>
                        <m:t>𝑋</m:t>
                      </m:r>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2997887" y="3416763"/>
                <a:ext cx="5446876" cy="461665"/>
              </a:xfrm>
              <a:prstGeom prst="rect">
                <a:avLst/>
              </a:prstGeom>
              <a:blipFill>
                <a:blip r:embed="rId3"/>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039341" y="3941697"/>
                <a:ext cx="556562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m:t>
                      </m:r>
                      <m:d>
                        <m:dPr>
                          <m:begChr m:val="|"/>
                          <m:ctrlPr>
                            <a:rPr lang="en-US" sz="2400" i="1" dirty="0">
                              <a:latin typeface="Cambria Math" panose="02040503050406030204" pitchFamily="18" charset="0"/>
                            </a:rPr>
                          </m:ctrlPr>
                        </m:dPr>
                        <m:e>
                          <m:r>
                            <a:rPr lang="en-US" sz="2400" i="1" dirty="0">
                              <a:latin typeface="Cambria Math" charset="0"/>
                            </a:rPr>
                            <m:t> </m:t>
                          </m:r>
                          <m:r>
                            <m:rPr>
                              <m:nor/>
                            </m:rPr>
                            <a:rPr lang="en-US" sz="2400" dirty="0">
                              <a:latin typeface="Cambria Math" charset="0"/>
                            </a:rPr>
                            <m:t>X</m:t>
                          </m:r>
                          <m:r>
                            <m:rPr>
                              <m:nor/>
                            </m:rPr>
                            <a:rPr lang="en-US" sz="2400" dirty="0"/>
                            <m:t>, </m:t>
                          </m:r>
                          <m:r>
                            <m:rPr>
                              <m:nor/>
                            </m:rPr>
                            <a:rPr lang="en-US" sz="2400" dirty="0"/>
                            <m:t>Type</m:t>
                          </m:r>
                          <m:r>
                            <m:rPr>
                              <m:nor/>
                            </m:rPr>
                            <a:rPr lang="en-US" sz="2400" dirty="0"/>
                            <m:t> = 1} = </m:t>
                          </m:r>
                          <m:sSub>
                            <m:sSubPr>
                              <m:ctrlPr>
                                <a:rPr lang="en-US" sz="2400" i="1" dirty="0">
                                  <a:latin typeface="Cambria Math" panose="02040503050406030204" pitchFamily="18" charset="0"/>
                                </a:rPr>
                              </m:ctrlPr>
                            </m:sSubPr>
                            <m:e>
                              <m:r>
                                <a:rPr lang="en-US" sz="2400" i="1" dirty="0">
                                  <a:latin typeface="Cambria Math"/>
                                </a:rPr>
                                <m:t>(</m:t>
                              </m:r>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2</m:t>
                              </m:r>
                            </m:sub>
                          </m:sSub>
                        </m:e>
                      </m:d>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charset="0"/>
                              <a:ea typeface="Cambria Math"/>
                            </a:rPr>
                            <m:t>3</m:t>
                          </m:r>
                        </m:sub>
                      </m:sSub>
                      <m:r>
                        <a:rPr lang="en-US" sz="2400" i="1" dirty="0">
                          <a:latin typeface="Cambria Math" charset="0"/>
                          <a:ea typeface="Cambria Math"/>
                        </a:rPr>
                        <m:t>𝑋</m:t>
                      </m:r>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3039341" y="3941697"/>
                <a:ext cx="5565626" cy="461665"/>
              </a:xfrm>
              <a:prstGeom prst="rect">
                <a:avLst/>
              </a:prstGeom>
              <a:blipFill>
                <a:blip r:embed="rId4"/>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048430" y="2961396"/>
                <a:ext cx="414696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0} = </m:t>
                      </m:r>
                      <m:sSub>
                        <m:sSubPr>
                          <m:ctrlPr>
                            <a:rPr lang="en-US" sz="2400" i="1" dirty="0">
                              <a:latin typeface="Cambria Math" panose="02040503050406030204" pitchFamily="18" charset="0"/>
                            </a:rPr>
                          </m:ctrlPr>
                        </m:sSubPr>
                        <m:e>
                          <m:r>
                            <a:rPr lang="en-US" sz="2400" i="1" dirty="0">
                              <a:latin typeface="Cambria Math"/>
                            </a:rPr>
                            <m:t>(</m:t>
                          </m:r>
                          <m:r>
                            <a:rPr lang="en-US" sz="2400" i="1" dirty="0">
                              <a:latin typeface="Cambria Math"/>
                              <a:ea typeface="Cambria Math"/>
                            </a:rPr>
                            <m:t>𝛽</m:t>
                          </m:r>
                        </m:e>
                        <m:sub>
                          <m:r>
                            <a:rPr lang="en-US" sz="2400" i="1" dirty="0">
                              <a:latin typeface="Cambria Math"/>
                            </a:rPr>
                            <m:t>0</m:t>
                          </m:r>
                        </m:sub>
                      </m:sSub>
                      <m:r>
                        <a:rPr lang="en-US" sz="2400" i="1" dirty="0">
                          <a:latin typeface="Cambria Math"/>
                          <a:ea typeface="Cambria Math"/>
                        </a:rPr>
                        <m:t>)</m:t>
                      </m:r>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3048430" y="2961396"/>
                <a:ext cx="4146969" cy="461665"/>
              </a:xfrm>
              <a:prstGeom prst="rect">
                <a:avLst/>
              </a:prstGeom>
              <a:blipFill>
                <a:blip r:embed="rId5"/>
                <a:stretch>
                  <a:fillRect b="-17105"/>
                </a:stretch>
              </a:blipFill>
            </p:spPr>
            <p:txBody>
              <a:bodyPr/>
              <a:lstStyle/>
              <a:p>
                <a:r>
                  <a:rPr lang="en-US">
                    <a:noFill/>
                  </a:rPr>
                  <a:t> </a:t>
                </a:r>
              </a:p>
            </p:txBody>
          </p:sp>
        </mc:Fallback>
      </mc:AlternateContent>
      <p:sp>
        <p:nvSpPr>
          <p:cNvPr id="8" name="TextBox 7"/>
          <p:cNvSpPr txBox="1"/>
          <p:nvPr/>
        </p:nvSpPr>
        <p:spPr>
          <a:xfrm>
            <a:off x="259773" y="2755321"/>
            <a:ext cx="1808019" cy="415498"/>
          </a:xfrm>
          <a:prstGeom prst="rect">
            <a:avLst/>
          </a:prstGeom>
          <a:noFill/>
        </p:spPr>
        <p:txBody>
          <a:bodyPr wrap="square" rtlCol="0">
            <a:spAutoFit/>
          </a:bodyPr>
          <a:lstStyle/>
          <a:p>
            <a:r>
              <a:rPr lang="en-US" sz="2100" dirty="0"/>
              <a:t>Type  =  0 for A</a:t>
            </a:r>
          </a:p>
        </p:txBody>
      </p:sp>
      <p:sp>
        <p:nvSpPr>
          <p:cNvPr id="9" name="TextBox 8"/>
          <p:cNvSpPr txBox="1"/>
          <p:nvPr/>
        </p:nvSpPr>
        <p:spPr>
          <a:xfrm>
            <a:off x="259772" y="3173431"/>
            <a:ext cx="1808019" cy="415498"/>
          </a:xfrm>
          <a:prstGeom prst="rect">
            <a:avLst/>
          </a:prstGeom>
          <a:noFill/>
        </p:spPr>
        <p:txBody>
          <a:bodyPr wrap="square" rtlCol="0">
            <a:spAutoFit/>
          </a:bodyPr>
          <a:lstStyle/>
          <a:p>
            <a:r>
              <a:rPr lang="en-US" sz="2100" dirty="0"/>
              <a:t>Type  =  1 for B</a:t>
            </a:r>
          </a:p>
        </p:txBody>
      </p:sp>
      <p:sp>
        <p:nvSpPr>
          <p:cNvPr id="10" name="TextBox 9"/>
          <p:cNvSpPr txBox="1"/>
          <p:nvPr/>
        </p:nvSpPr>
        <p:spPr>
          <a:xfrm>
            <a:off x="259772" y="3628156"/>
            <a:ext cx="1943101" cy="1061829"/>
          </a:xfrm>
          <a:prstGeom prst="rect">
            <a:avLst/>
          </a:prstGeom>
          <a:noFill/>
        </p:spPr>
        <p:txBody>
          <a:bodyPr wrap="square" rtlCol="0">
            <a:spAutoFit/>
          </a:bodyPr>
          <a:lstStyle/>
          <a:p>
            <a:r>
              <a:rPr lang="en-US" sz="2100" dirty="0"/>
              <a:t>This  makes ’A’ the “Reference.”</a:t>
            </a:r>
          </a:p>
        </p:txBody>
      </p:sp>
      <mc:AlternateContent xmlns:mc="http://schemas.openxmlformats.org/markup-compatibility/2006" xmlns:a14="http://schemas.microsoft.com/office/drawing/2010/main">
        <mc:Choice Requires="a14">
          <p:sp>
            <p:nvSpPr>
              <p:cNvPr id="11" name="TextBox 10"/>
              <p:cNvSpPr txBox="1"/>
              <p:nvPr/>
            </p:nvSpPr>
            <p:spPr>
              <a:xfrm>
                <a:off x="504244" y="1944597"/>
                <a:ext cx="8582892" cy="461665"/>
              </a:xfrm>
              <a:prstGeom prst="rect">
                <a:avLst/>
              </a:prstGeom>
              <a:noFill/>
            </p:spPr>
            <p:txBody>
              <a:bodyPr wrap="square" rtlCol="0">
                <a:spAutoFit/>
              </a:bodyPr>
              <a:lstStyle/>
              <a:p>
                <a14:m>
                  <m:oMath xmlns:m="http://schemas.openxmlformats.org/officeDocument/2006/math">
                    <m:r>
                      <a:rPr lang="en-US" sz="2400" i="1">
                        <a:latin typeface="Cambria Math" charset="0"/>
                        <a:ea typeface="Cambria Math"/>
                      </a:rPr>
                      <m:t>𝑀𝑜𝑑𝑒𝑙</m:t>
                    </m:r>
                    <m:r>
                      <a:rPr lang="en-US" sz="2400" i="1">
                        <a:latin typeface="Cambria Math" charset="0"/>
                        <a:ea typeface="Cambria Math"/>
                      </a:rPr>
                      <m:t>: </m:t>
                    </m:r>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0} =</m:t>
                    </m:r>
                    <m:sSub>
                      <m:sSubPr>
                        <m:ctrlPr>
                          <a:rPr lang="en-US" sz="2400" i="1" dirty="0">
                            <a:latin typeface="Cambria Math" panose="02040503050406030204" pitchFamily="18" charset="0"/>
                          </a:rPr>
                        </m:ctrlPr>
                      </m:sSubPr>
                      <m:e>
                        <m:r>
                          <a:rPr lang="en-US" sz="2400" i="1" dirty="0">
                            <a:latin typeface="Cambria Math"/>
                          </a:rPr>
                          <m:t> </m:t>
                        </m:r>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r>
                      <a:rPr lang="en-US" sz="2400" i="1" dirty="0">
                        <a:latin typeface="Cambria Math" charset="0"/>
                        <a:ea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charset="0"/>
                            <a:ea typeface="Cambria Math"/>
                          </a:rPr>
                          <m:t>2</m:t>
                        </m:r>
                      </m:sub>
                    </m:sSub>
                    <m:r>
                      <a:rPr lang="en-US" sz="2400" i="1" dirty="0">
                        <a:latin typeface="Cambria Math" charset="0"/>
                        <a:ea typeface="Cambria Math"/>
                      </a:rPr>
                      <m:t>𝑇𝑦𝑝𝑒</m:t>
                    </m:r>
                  </m:oMath>
                </a14:m>
                <a:r>
                  <a:rPr lang="en-US" sz="2400" dirty="0">
                    <a:ea typeface="Cambria Math"/>
                  </a:rPr>
                  <a:t> </a:t>
                </a:r>
                <a14:m>
                  <m:oMath xmlns:m="http://schemas.openxmlformats.org/officeDocument/2006/math">
                    <m:r>
                      <a:rPr lang="en-US" sz="2400" b="1" i="1" dirty="0">
                        <a:latin typeface="Cambria Math" charset="0"/>
                        <a:ea typeface="Cambria Math"/>
                      </a:rPr>
                      <m:t>+</m:t>
                    </m:r>
                    <m:sSub>
                      <m:sSubPr>
                        <m:ctrlPr>
                          <a:rPr lang="en-US" sz="2400" b="1" i="1" dirty="0">
                            <a:latin typeface="Cambria Math" panose="02040503050406030204" pitchFamily="18" charset="0"/>
                          </a:rPr>
                        </m:ctrlPr>
                      </m:sSubPr>
                      <m:e>
                        <m:r>
                          <a:rPr lang="en-US" sz="2400" b="1" i="1" dirty="0">
                            <a:latin typeface="Cambria Math"/>
                            <a:ea typeface="Cambria Math"/>
                          </a:rPr>
                          <m:t>𝜷</m:t>
                        </m:r>
                      </m:e>
                      <m:sub>
                        <m:r>
                          <a:rPr lang="en-US" sz="2400" b="1" i="1" dirty="0">
                            <a:latin typeface="Cambria Math" charset="0"/>
                            <a:ea typeface="Cambria Math"/>
                          </a:rPr>
                          <m:t>𝟑</m:t>
                        </m:r>
                      </m:sub>
                    </m:sSub>
                    <m:r>
                      <a:rPr lang="en-US" sz="2400" b="1" i="1" dirty="0">
                        <a:latin typeface="Cambria Math" charset="0"/>
                        <a:ea typeface="Cambria Math"/>
                      </a:rPr>
                      <m:t>𝑻𝒚𝒑𝒆</m:t>
                    </m:r>
                    <m:r>
                      <a:rPr lang="en-US" sz="2400" b="1" i="1" dirty="0">
                        <a:latin typeface="Cambria Math" charset="0"/>
                        <a:ea typeface="Cambria Math"/>
                      </a:rPr>
                      <m:t>∗</m:t>
                    </m:r>
                    <m:r>
                      <a:rPr lang="en-US" sz="2400" b="1" i="1" dirty="0">
                        <a:latin typeface="Cambria Math" charset="0"/>
                        <a:ea typeface="Cambria Math"/>
                      </a:rPr>
                      <m:t>𝑿</m:t>
                    </m:r>
                  </m:oMath>
                </a14:m>
                <a:endParaRPr lang="en-US" sz="2400"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504244" y="1944597"/>
                <a:ext cx="8582892" cy="461665"/>
              </a:xfrm>
              <a:prstGeom prst="rect">
                <a:avLst/>
              </a:prstGeom>
              <a:blipFill>
                <a:blip r:embed="rId6"/>
                <a:stretch>
                  <a:fillRect l="-213"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29920" y="4876437"/>
                <a:ext cx="8582892" cy="415498"/>
              </a:xfrm>
              <a:prstGeom prst="rect">
                <a:avLst/>
              </a:prstGeom>
              <a:noFill/>
            </p:spPr>
            <p:txBody>
              <a:bodyPr wrap="square" rtlCol="0">
                <a:spAutoFit/>
              </a:bodyPr>
              <a:lstStyle/>
              <a:p>
                <a:r>
                  <a:rPr lang="en-US" sz="2100"/>
                  <a:t>Note 1:  </a:t>
                </a:r>
                <a14:m>
                  <m:oMath xmlns:m="http://schemas.openxmlformats.org/officeDocument/2006/math">
                    <m:sSub>
                      <m:sSubPr>
                        <m:ctrlPr>
                          <a:rPr lang="en-US" sz="2100" i="1" dirty="0">
                            <a:latin typeface="Cambria Math" panose="02040503050406030204" pitchFamily="18" charset="0"/>
                          </a:rPr>
                        </m:ctrlPr>
                      </m:sSubPr>
                      <m:e>
                        <m:r>
                          <a:rPr lang="en-US" sz="2100" i="1" dirty="0">
                            <a:latin typeface="Cambria Math"/>
                            <a:ea typeface="Cambria Math"/>
                          </a:rPr>
                          <m:t>𝛽</m:t>
                        </m:r>
                      </m:e>
                      <m:sub>
                        <m:r>
                          <a:rPr lang="en-US" sz="2100" i="1" dirty="0">
                            <a:latin typeface="Cambria Math" charset="0"/>
                            <a:ea typeface="Cambria Math"/>
                          </a:rPr>
                          <m:t>2</m:t>
                        </m:r>
                      </m:sub>
                    </m:sSub>
                  </m:oMath>
                </a14:m>
                <a:r>
                  <a:rPr lang="en-US" sz="2100" dirty="0"/>
                  <a:t> is the adjustment to Type A’s intercept to get Type B’s Intercept.  </a:t>
                </a:r>
              </a:p>
            </p:txBody>
          </p:sp>
        </mc:Choice>
        <mc:Fallback xmlns="">
          <p:sp>
            <p:nvSpPr>
              <p:cNvPr id="12" name="TextBox 11"/>
              <p:cNvSpPr txBox="1">
                <a:spLocks noRot="1" noChangeAspect="1" noMove="1" noResize="1" noEditPoints="1" noAdjustHandles="1" noChangeArrowheads="1" noChangeShapeType="1" noTextEdit="1"/>
              </p:cNvSpPr>
              <p:nvPr/>
            </p:nvSpPr>
            <p:spPr>
              <a:xfrm>
                <a:off x="429920" y="4876437"/>
                <a:ext cx="8582892" cy="415498"/>
              </a:xfrm>
              <a:prstGeom prst="rect">
                <a:avLst/>
              </a:prstGeom>
              <a:blipFill>
                <a:blip r:embed="rId7"/>
                <a:stretch>
                  <a:fillRect l="-853" t="-8824" b="-27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997888" y="4437856"/>
                <a:ext cx="547900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m:t>
                      </m:r>
                      <m:d>
                        <m:dPr>
                          <m:begChr m:val="|"/>
                          <m:ctrlPr>
                            <a:rPr lang="en-US" sz="2400" i="1" dirty="0">
                              <a:latin typeface="Cambria Math" panose="02040503050406030204" pitchFamily="18" charset="0"/>
                            </a:rPr>
                          </m:ctrlPr>
                        </m:dPr>
                        <m:e>
                          <m:r>
                            <a:rPr lang="en-US" sz="2400" i="1" dirty="0">
                              <a:latin typeface="Cambria Math" charset="0"/>
                            </a:rPr>
                            <m:t> </m:t>
                          </m:r>
                          <m:r>
                            <m:rPr>
                              <m:nor/>
                            </m:rPr>
                            <a:rPr lang="en-US" sz="2400" dirty="0">
                              <a:latin typeface="Cambria Math" charset="0"/>
                            </a:rPr>
                            <m:t>X</m:t>
                          </m:r>
                          <m:r>
                            <m:rPr>
                              <m:nor/>
                            </m:rPr>
                            <a:rPr lang="en-US" sz="2400" dirty="0"/>
                            <m:t>, </m:t>
                          </m:r>
                          <m:r>
                            <m:rPr>
                              <m:nor/>
                            </m:rPr>
                            <a:rPr lang="en-US" sz="2400" dirty="0"/>
                            <m:t>Type</m:t>
                          </m:r>
                          <m:r>
                            <m:rPr>
                              <m:nor/>
                            </m:rPr>
                            <a:rPr lang="en-US" sz="2400" dirty="0"/>
                            <m:t> = 1} = </m:t>
                          </m:r>
                          <m:sSub>
                            <m:sSubPr>
                              <m:ctrlPr>
                                <a:rPr lang="en-US" sz="2400" i="1" dirty="0">
                                  <a:latin typeface="Cambria Math" panose="02040503050406030204" pitchFamily="18" charset="0"/>
                                </a:rPr>
                              </m:ctrlPr>
                            </m:sSubPr>
                            <m:e>
                              <m:r>
                                <a:rPr lang="en-US" sz="2400" i="1" dirty="0">
                                  <a:latin typeface="Cambria Math"/>
                                </a:rPr>
                                <m:t>(</m:t>
                              </m:r>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2</m:t>
                              </m:r>
                            </m:sub>
                          </m:sSub>
                        </m:e>
                      </m:d>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charset="0"/>
                            </a:rPr>
                            <m:t>(</m:t>
                          </m:r>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charset="0"/>
                              <a:ea typeface="Cambria Math"/>
                            </a:rPr>
                            <m:t>3</m:t>
                          </m:r>
                        </m:sub>
                      </m:sSub>
                      <m:r>
                        <a:rPr lang="en-US" sz="2400" i="1" dirty="0">
                          <a:latin typeface="Cambria Math" charset="0"/>
                          <a:ea typeface="Cambria Math"/>
                        </a:rPr>
                        <m:t>)</m:t>
                      </m:r>
                      <m:r>
                        <a:rPr lang="en-US" sz="2400" i="1" dirty="0">
                          <a:latin typeface="Cambria Math" charset="0"/>
                          <a:ea typeface="Cambria Math"/>
                        </a:rPr>
                        <m:t>𝑋</m:t>
                      </m:r>
                    </m:oMath>
                  </m:oMathPara>
                </a14:m>
                <a:endParaRPr 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2997888" y="4437856"/>
                <a:ext cx="5479000" cy="461665"/>
              </a:xfrm>
              <a:prstGeom prst="rect">
                <a:avLst/>
              </a:prstGeom>
              <a:blipFill>
                <a:blip r:embed="rId8"/>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29920" y="5235511"/>
                <a:ext cx="8582892" cy="738664"/>
              </a:xfrm>
              <a:prstGeom prst="rect">
                <a:avLst/>
              </a:prstGeom>
              <a:noFill/>
            </p:spPr>
            <p:txBody>
              <a:bodyPr wrap="square" rtlCol="0">
                <a:spAutoFit/>
              </a:bodyPr>
              <a:lstStyle/>
              <a:p>
                <a:r>
                  <a:rPr lang="en-US" sz="2100" dirty="0"/>
                  <a:t>Note 2:  </a:t>
                </a:r>
                <a14:m>
                  <m:oMath xmlns:m="http://schemas.openxmlformats.org/officeDocument/2006/math">
                    <m:sSub>
                      <m:sSubPr>
                        <m:ctrlPr>
                          <a:rPr lang="en-US" sz="2100" i="1" dirty="0">
                            <a:latin typeface="Cambria Math" panose="02040503050406030204" pitchFamily="18" charset="0"/>
                          </a:rPr>
                        </m:ctrlPr>
                      </m:sSubPr>
                      <m:e>
                        <m:r>
                          <a:rPr lang="en-US" sz="2100" i="1" dirty="0">
                            <a:latin typeface="Cambria Math"/>
                            <a:ea typeface="Cambria Math"/>
                          </a:rPr>
                          <m:t>𝛽</m:t>
                        </m:r>
                      </m:e>
                      <m:sub>
                        <m:r>
                          <a:rPr lang="en-US" sz="2100" i="1" dirty="0">
                            <a:latin typeface="Cambria Math" charset="0"/>
                            <a:ea typeface="Cambria Math"/>
                          </a:rPr>
                          <m:t>3</m:t>
                        </m:r>
                      </m:sub>
                    </m:sSub>
                  </m:oMath>
                </a14:m>
                <a:r>
                  <a:rPr lang="en-US" sz="2100" dirty="0"/>
                  <a:t> is the adjustment to Type A’s slope to get Type B’s Slope!   </a:t>
                </a:r>
              </a:p>
              <a:p>
                <a:r>
                  <a:rPr lang="en-US" sz="2100" dirty="0"/>
                  <a:t>		They are not forced to be parallel! </a:t>
                </a:r>
              </a:p>
            </p:txBody>
          </p:sp>
        </mc:Choice>
        <mc:Fallback xmlns="">
          <p:sp>
            <p:nvSpPr>
              <p:cNvPr id="15" name="TextBox 14"/>
              <p:cNvSpPr txBox="1">
                <a:spLocks noRot="1" noChangeAspect="1" noMove="1" noResize="1" noEditPoints="1" noAdjustHandles="1" noChangeArrowheads="1" noChangeShapeType="1" noTextEdit="1"/>
              </p:cNvSpPr>
              <p:nvPr/>
            </p:nvSpPr>
            <p:spPr>
              <a:xfrm>
                <a:off x="429920" y="5235511"/>
                <a:ext cx="8582892" cy="738664"/>
              </a:xfrm>
              <a:prstGeom prst="rect">
                <a:avLst/>
              </a:prstGeom>
              <a:blipFill>
                <a:blip r:embed="rId9"/>
                <a:stretch>
                  <a:fillRect l="-853" t="-4959" b="-14876"/>
                </a:stretch>
              </a:blipFill>
            </p:spPr>
            <p:txBody>
              <a:bodyPr/>
              <a:lstStyle/>
              <a:p>
                <a:r>
                  <a:rPr lang="en-US">
                    <a:noFill/>
                  </a:rPr>
                  <a:t> </a:t>
                </a:r>
              </a:p>
            </p:txBody>
          </p:sp>
        </mc:Fallback>
      </mc:AlternateContent>
    </p:spTree>
    <p:extLst>
      <p:ext uri="{BB962C8B-B14F-4D97-AF65-F5344CB8AC3E}">
        <p14:creationId xmlns:p14="http://schemas.microsoft.com/office/powerpoint/2010/main" val="82063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4" grpId="0"/>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Comparison of Slopes!</a:t>
            </a:r>
          </a:p>
        </p:txBody>
      </p:sp>
      <p:pic>
        <p:nvPicPr>
          <p:cNvPr id="4" name="Picture 3"/>
          <p:cNvPicPr>
            <a:picLocks noChangeAspect="1"/>
          </p:cNvPicPr>
          <p:nvPr/>
        </p:nvPicPr>
        <p:blipFill>
          <a:blip r:embed="rId2"/>
          <a:stretch>
            <a:fillRect/>
          </a:stretch>
        </p:blipFill>
        <p:spPr>
          <a:xfrm>
            <a:off x="831662" y="1980746"/>
            <a:ext cx="3721114" cy="3760232"/>
          </a:xfrm>
          <a:prstGeom prst="rect">
            <a:avLst/>
          </a:prstGeom>
        </p:spPr>
      </p:pic>
      <p:sp>
        <p:nvSpPr>
          <p:cNvPr id="5" name="TextBox 4"/>
          <p:cNvSpPr txBox="1"/>
          <p:nvPr/>
        </p:nvSpPr>
        <p:spPr>
          <a:xfrm>
            <a:off x="5112328" y="2768941"/>
            <a:ext cx="3491345" cy="1708160"/>
          </a:xfrm>
          <a:prstGeom prst="rect">
            <a:avLst/>
          </a:prstGeom>
          <a:noFill/>
        </p:spPr>
        <p:txBody>
          <a:bodyPr wrap="square" rtlCol="0">
            <a:spAutoFit/>
          </a:bodyPr>
          <a:lstStyle/>
          <a:p>
            <a:pPr algn="ctr"/>
            <a:r>
              <a:rPr lang="en-US" sz="2100" dirty="0"/>
              <a:t>There is clear visual evidence of different slopes and different y-intercepts.  Let’s fit a model that allows the flexibility to reflect this.  </a:t>
            </a:r>
          </a:p>
        </p:txBody>
      </p:sp>
      <p:pic>
        <p:nvPicPr>
          <p:cNvPr id="6" name="Picture 5"/>
          <p:cNvPicPr>
            <a:picLocks noChangeAspect="1"/>
          </p:cNvPicPr>
          <p:nvPr/>
        </p:nvPicPr>
        <p:blipFill>
          <a:blip r:embed="rId3"/>
          <a:stretch>
            <a:fillRect/>
          </a:stretch>
        </p:blipFill>
        <p:spPr>
          <a:xfrm>
            <a:off x="854477" y="5753963"/>
            <a:ext cx="3667125" cy="142875"/>
          </a:xfrm>
          <a:prstGeom prst="rect">
            <a:avLst/>
          </a:prstGeom>
        </p:spPr>
      </p:pic>
    </p:spTree>
    <p:extLst>
      <p:ext uri="{BB962C8B-B14F-4D97-AF65-F5344CB8AC3E}">
        <p14:creationId xmlns:p14="http://schemas.microsoft.com/office/powerpoint/2010/main" val="2672327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Comparison of Slopes!</a:t>
            </a:r>
          </a:p>
        </p:txBody>
      </p:sp>
      <p:pic>
        <p:nvPicPr>
          <p:cNvPr id="4" name="Picture 3"/>
          <p:cNvPicPr>
            <a:picLocks noChangeAspect="1"/>
          </p:cNvPicPr>
          <p:nvPr/>
        </p:nvPicPr>
        <p:blipFill>
          <a:blip r:embed="rId2"/>
          <a:stretch>
            <a:fillRect/>
          </a:stretch>
        </p:blipFill>
        <p:spPr>
          <a:xfrm>
            <a:off x="873224" y="1928791"/>
            <a:ext cx="3681743" cy="3720447"/>
          </a:xfrm>
          <a:prstGeom prst="rect">
            <a:avLst/>
          </a:prstGeom>
        </p:spPr>
      </p:pic>
      <p:pic>
        <p:nvPicPr>
          <p:cNvPr id="3" name="Picture 2"/>
          <p:cNvPicPr>
            <a:picLocks noChangeAspect="1"/>
          </p:cNvPicPr>
          <p:nvPr/>
        </p:nvPicPr>
        <p:blipFill>
          <a:blip r:embed="rId3"/>
          <a:stretch>
            <a:fillRect/>
          </a:stretch>
        </p:blipFill>
        <p:spPr>
          <a:xfrm>
            <a:off x="833898" y="1928791"/>
            <a:ext cx="3755875" cy="3770623"/>
          </a:xfrm>
          <a:prstGeom prst="rect">
            <a:avLst/>
          </a:prstGeom>
        </p:spPr>
      </p:pic>
      <p:pic>
        <p:nvPicPr>
          <p:cNvPr id="6" name="Picture 5"/>
          <p:cNvPicPr>
            <a:picLocks noChangeAspect="1"/>
          </p:cNvPicPr>
          <p:nvPr/>
        </p:nvPicPr>
        <p:blipFill>
          <a:blip r:embed="rId4"/>
          <a:stretch>
            <a:fillRect/>
          </a:stretch>
        </p:blipFill>
        <p:spPr>
          <a:xfrm>
            <a:off x="4878531" y="1928791"/>
            <a:ext cx="4163752" cy="3049813"/>
          </a:xfrm>
          <a:prstGeom prst="rect">
            <a:avLst/>
          </a:prstGeom>
        </p:spPr>
      </p:pic>
      <p:pic>
        <p:nvPicPr>
          <p:cNvPr id="7" name="Picture 6"/>
          <p:cNvPicPr>
            <a:picLocks noChangeAspect="1"/>
          </p:cNvPicPr>
          <p:nvPr/>
        </p:nvPicPr>
        <p:blipFill>
          <a:blip r:embed="rId5"/>
          <a:stretch>
            <a:fillRect/>
          </a:stretch>
        </p:blipFill>
        <p:spPr>
          <a:xfrm>
            <a:off x="251787" y="5749278"/>
            <a:ext cx="4933277" cy="150297"/>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5660936" y="5000362"/>
                <a:ext cx="2418932"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rgbClr val="FF0000"/>
                          </a:solidFill>
                          <a:latin typeface="Cambria Math" charset="0"/>
                        </a:rPr>
                        <m:t>𝑻𝒚𝒑𝒆</m:t>
                      </m:r>
                      <m:r>
                        <a:rPr lang="en-US" sz="1350" b="1" i="1">
                          <a:solidFill>
                            <a:srgbClr val="FF0000"/>
                          </a:solidFill>
                          <a:latin typeface="Cambria Math" charset="0"/>
                        </a:rPr>
                        <m:t> </m:t>
                      </m:r>
                      <m:r>
                        <a:rPr lang="en-US" sz="1350" b="1" i="1">
                          <a:solidFill>
                            <a:srgbClr val="FF0000"/>
                          </a:solidFill>
                          <a:latin typeface="Cambria Math" charset="0"/>
                        </a:rPr>
                        <m:t>𝑨</m:t>
                      </m:r>
                      <m:r>
                        <a:rPr lang="en-US" sz="1350" b="1" i="1">
                          <a:solidFill>
                            <a:srgbClr val="FF0000"/>
                          </a:solidFill>
                          <a:latin typeface="Cambria Math" charset="0"/>
                        </a:rPr>
                        <m:t>:   </m:t>
                      </m:r>
                      <m:acc>
                        <m:accPr>
                          <m:chr m:val="̂"/>
                          <m:ctrlPr>
                            <a:rPr lang="en-US" sz="1350" b="1" i="1">
                              <a:solidFill>
                                <a:srgbClr val="FF0000"/>
                              </a:solidFill>
                              <a:latin typeface="Cambria Math" panose="02040503050406030204" pitchFamily="18" charset="0"/>
                            </a:rPr>
                          </m:ctrlPr>
                        </m:accPr>
                        <m:e>
                          <m:r>
                            <a:rPr lang="en-US" sz="1350" b="1" i="1">
                              <a:solidFill>
                                <a:srgbClr val="FF0000"/>
                              </a:solidFill>
                              <a:latin typeface="Cambria Math" charset="0"/>
                            </a:rPr>
                            <m:t>𝒀</m:t>
                          </m:r>
                        </m:e>
                      </m:acc>
                      <m:r>
                        <a:rPr lang="en-US" sz="1350" b="1" i="1">
                          <a:solidFill>
                            <a:srgbClr val="FF0000"/>
                          </a:solidFill>
                          <a:latin typeface="Cambria Math" charset="0"/>
                        </a:rPr>
                        <m:t>=</m:t>
                      </m:r>
                      <m:r>
                        <a:rPr lang="en-US" sz="1350" b="1" i="1">
                          <a:solidFill>
                            <a:srgbClr val="FF0000"/>
                          </a:solidFill>
                          <a:latin typeface="Cambria Math" charset="0"/>
                        </a:rPr>
                        <m:t>𝟓</m:t>
                      </m:r>
                      <m:r>
                        <a:rPr lang="en-US" sz="1350" b="1" i="1">
                          <a:solidFill>
                            <a:srgbClr val="FF0000"/>
                          </a:solidFill>
                          <a:latin typeface="Cambria Math" charset="0"/>
                        </a:rPr>
                        <m:t>.</m:t>
                      </m:r>
                      <m:r>
                        <a:rPr lang="en-US" sz="1350" b="1" i="1">
                          <a:solidFill>
                            <a:srgbClr val="FF0000"/>
                          </a:solidFill>
                          <a:latin typeface="Cambria Math" charset="0"/>
                        </a:rPr>
                        <m:t>𝟖𝟏𝟒𝟎</m:t>
                      </m:r>
                      <m:r>
                        <a:rPr lang="en-US" sz="1350" b="1" i="1">
                          <a:solidFill>
                            <a:srgbClr val="FF0000"/>
                          </a:solidFill>
                          <a:latin typeface="Cambria Math" charset="0"/>
                        </a:rPr>
                        <m:t>+</m:t>
                      </m:r>
                      <m:r>
                        <a:rPr lang="en-US" sz="1350" b="1" i="1">
                          <a:solidFill>
                            <a:srgbClr val="FF0000"/>
                          </a:solidFill>
                          <a:latin typeface="Cambria Math" charset="0"/>
                        </a:rPr>
                        <m:t>𝟒</m:t>
                      </m:r>
                      <m:r>
                        <a:rPr lang="en-US" sz="1350" b="1" i="1">
                          <a:solidFill>
                            <a:srgbClr val="FF0000"/>
                          </a:solidFill>
                          <a:latin typeface="Cambria Math" charset="0"/>
                        </a:rPr>
                        <m:t>.</m:t>
                      </m:r>
                      <m:r>
                        <a:rPr lang="en-US" sz="1350" b="1" i="1">
                          <a:solidFill>
                            <a:srgbClr val="FF0000"/>
                          </a:solidFill>
                          <a:latin typeface="Cambria Math" charset="0"/>
                        </a:rPr>
                        <m:t>𝟎𝟑</m:t>
                      </m:r>
                      <m:r>
                        <a:rPr lang="en-US" sz="1350" b="1" i="1">
                          <a:solidFill>
                            <a:srgbClr val="FF0000"/>
                          </a:solidFill>
                          <a:latin typeface="Cambria Math" charset="0"/>
                        </a:rPr>
                        <m:t>𝑿</m:t>
                      </m:r>
                    </m:oMath>
                  </m:oMathPara>
                </a14:m>
                <a:endParaRPr lang="en-US" sz="1350" b="1" dirty="0">
                  <a:solidFill>
                    <a:srgbClr val="FF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660936" y="5000362"/>
                <a:ext cx="2418932" cy="213392"/>
              </a:xfrm>
              <a:prstGeom prst="rect">
                <a:avLst/>
              </a:prstGeom>
              <a:blipFill>
                <a:blip r:embed="rId6"/>
                <a:stretch>
                  <a:fillRect l="-2020" t="-22857" r="-1263"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933284" y="5273945"/>
                <a:ext cx="4055597"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chemeClr val="accent6">
                              <a:lumMod val="75000"/>
                            </a:schemeClr>
                          </a:solidFill>
                          <a:latin typeface="Cambria Math" charset="0"/>
                        </a:rPr>
                        <m:t>𝑻𝒚𝒑𝒆</m:t>
                      </m:r>
                      <m:r>
                        <a:rPr lang="en-US" sz="1350" b="1" i="1">
                          <a:solidFill>
                            <a:schemeClr val="accent6">
                              <a:lumMod val="75000"/>
                            </a:schemeClr>
                          </a:solidFill>
                          <a:latin typeface="Cambria Math" charset="0"/>
                        </a:rPr>
                        <m:t> </m:t>
                      </m:r>
                      <m:r>
                        <a:rPr lang="en-US" sz="1350" b="1" i="1">
                          <a:solidFill>
                            <a:schemeClr val="accent6">
                              <a:lumMod val="75000"/>
                            </a:schemeClr>
                          </a:solidFill>
                          <a:latin typeface="Cambria Math" charset="0"/>
                        </a:rPr>
                        <m:t>𝑩</m:t>
                      </m:r>
                      <m:r>
                        <a:rPr lang="en-US" sz="1350" b="1" i="1">
                          <a:solidFill>
                            <a:schemeClr val="accent6">
                              <a:lumMod val="75000"/>
                            </a:schemeClr>
                          </a:solidFill>
                          <a:latin typeface="Cambria Math" charset="0"/>
                        </a:rPr>
                        <m:t>:   </m:t>
                      </m:r>
                      <m:acc>
                        <m:accPr>
                          <m:chr m:val="̂"/>
                          <m:ctrlPr>
                            <a:rPr lang="en-US" sz="1350" b="1" i="1">
                              <a:solidFill>
                                <a:schemeClr val="accent6">
                                  <a:lumMod val="75000"/>
                                </a:schemeClr>
                              </a:solidFill>
                              <a:latin typeface="Cambria Math" panose="02040503050406030204" pitchFamily="18" charset="0"/>
                            </a:rPr>
                          </m:ctrlPr>
                        </m:accPr>
                        <m:e>
                          <m:r>
                            <a:rPr lang="en-US" sz="1350" b="1" i="1">
                              <a:solidFill>
                                <a:schemeClr val="accent6">
                                  <a:lumMod val="75000"/>
                                </a:schemeClr>
                              </a:solidFill>
                              <a:latin typeface="Cambria Math" charset="0"/>
                            </a:rPr>
                            <m:t>𝒀</m:t>
                          </m:r>
                        </m:e>
                      </m:acc>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𝟓</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𝟖𝟏</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𝟏𝟒</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𝟕𝟖</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𝟒</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𝟎𝟑</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𝟕</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𝟏𝟗</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𝑿</m:t>
                      </m:r>
                    </m:oMath>
                  </m:oMathPara>
                </a14:m>
                <a:endParaRPr lang="en-US" sz="1350" b="1" dirty="0">
                  <a:solidFill>
                    <a:schemeClr val="accent6">
                      <a:lumMod val="75000"/>
                    </a:schemeClr>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933284" y="5273945"/>
                <a:ext cx="4055597" cy="213392"/>
              </a:xfrm>
              <a:prstGeom prst="rect">
                <a:avLst/>
              </a:prstGeom>
              <a:blipFill>
                <a:blip r:embed="rId7"/>
                <a:stretch>
                  <a:fillRect l="-1051" t="-22857" r="-450"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763151" y="5562973"/>
                <a:ext cx="2325958"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chemeClr val="accent6">
                              <a:lumMod val="75000"/>
                            </a:schemeClr>
                          </a:solidFill>
                          <a:latin typeface="Cambria Math" charset="0"/>
                        </a:rPr>
                        <m:t>𝑻𝒚𝒑𝒆</m:t>
                      </m:r>
                      <m:r>
                        <a:rPr lang="en-US" sz="1350" b="1" i="1">
                          <a:solidFill>
                            <a:schemeClr val="accent6">
                              <a:lumMod val="75000"/>
                            </a:schemeClr>
                          </a:solidFill>
                          <a:latin typeface="Cambria Math" charset="0"/>
                        </a:rPr>
                        <m:t> </m:t>
                      </m:r>
                      <m:r>
                        <a:rPr lang="en-US" sz="1350" b="1" i="1">
                          <a:solidFill>
                            <a:schemeClr val="accent6">
                              <a:lumMod val="75000"/>
                            </a:schemeClr>
                          </a:solidFill>
                          <a:latin typeface="Cambria Math" charset="0"/>
                        </a:rPr>
                        <m:t>𝑩</m:t>
                      </m:r>
                      <m:r>
                        <a:rPr lang="en-US" sz="1350" b="1" i="1">
                          <a:solidFill>
                            <a:schemeClr val="accent6">
                              <a:lumMod val="75000"/>
                            </a:schemeClr>
                          </a:solidFill>
                          <a:latin typeface="Cambria Math" charset="0"/>
                        </a:rPr>
                        <m:t>:   </m:t>
                      </m:r>
                      <m:acc>
                        <m:accPr>
                          <m:chr m:val="̂"/>
                          <m:ctrlPr>
                            <a:rPr lang="en-US" sz="1350" b="1" i="1">
                              <a:solidFill>
                                <a:schemeClr val="accent6">
                                  <a:lumMod val="75000"/>
                                </a:schemeClr>
                              </a:solidFill>
                              <a:latin typeface="Cambria Math" panose="02040503050406030204" pitchFamily="18" charset="0"/>
                            </a:rPr>
                          </m:ctrlPr>
                        </m:accPr>
                        <m:e>
                          <m:r>
                            <a:rPr lang="en-US" sz="1350" b="1" i="1">
                              <a:solidFill>
                                <a:schemeClr val="accent6">
                                  <a:lumMod val="75000"/>
                                </a:schemeClr>
                              </a:solidFill>
                              <a:latin typeface="Cambria Math" charset="0"/>
                            </a:rPr>
                            <m:t>𝒀</m:t>
                          </m:r>
                        </m:e>
                      </m:acc>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𝟐𝟎</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𝟓𝟗</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𝟑</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𝟏𝟔</m:t>
                      </m:r>
                      <m:r>
                        <a:rPr lang="en-US" sz="1350" b="1" i="1">
                          <a:solidFill>
                            <a:schemeClr val="accent6">
                              <a:lumMod val="75000"/>
                            </a:schemeClr>
                          </a:solidFill>
                          <a:latin typeface="Cambria Math" charset="0"/>
                        </a:rPr>
                        <m:t>𝑿</m:t>
                      </m:r>
                    </m:oMath>
                  </m:oMathPara>
                </a14:m>
                <a:endParaRPr lang="en-US" sz="1350" b="1" dirty="0">
                  <a:solidFill>
                    <a:schemeClr val="accent6">
                      <a:lumMod val="75000"/>
                    </a:schemeClr>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763151" y="5562973"/>
                <a:ext cx="2325958" cy="213392"/>
              </a:xfrm>
              <a:prstGeom prst="rect">
                <a:avLst/>
              </a:prstGeom>
              <a:blipFill>
                <a:blip r:embed="rId8"/>
                <a:stretch>
                  <a:fillRect l="-2094" t="-25714" r="-1047" b="-31429"/>
                </a:stretch>
              </a:blipFill>
            </p:spPr>
            <p:txBody>
              <a:bodyPr/>
              <a:lstStyle/>
              <a:p>
                <a:r>
                  <a:rPr lang="en-US">
                    <a:noFill/>
                  </a:rPr>
                  <a:t> </a:t>
                </a:r>
              </a:p>
            </p:txBody>
          </p:sp>
        </mc:Fallback>
      </mc:AlternateContent>
    </p:spTree>
    <p:extLst>
      <p:ext uri="{BB962C8B-B14F-4D97-AF65-F5344CB8AC3E}">
        <p14:creationId xmlns:p14="http://schemas.microsoft.com/office/powerpoint/2010/main" val="203352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089" y="274638"/>
            <a:ext cx="8878711" cy="1143000"/>
          </a:xfrm>
        </p:spPr>
        <p:txBody>
          <a:bodyPr>
            <a:normAutofit/>
          </a:bodyPr>
          <a:lstStyle/>
          <a:p>
            <a:r>
              <a:rPr lang="en-US" sz="3600" dirty="0"/>
              <a:t>Parallel Lines: different intercepts, same slopes</a:t>
            </a:r>
          </a:p>
        </p:txBody>
      </p:sp>
      <p:grpSp>
        <p:nvGrpSpPr>
          <p:cNvPr id="14" name="Group 13">
            <a:extLst>
              <a:ext uri="{FF2B5EF4-FFF2-40B4-BE49-F238E27FC236}">
                <a16:creationId xmlns:a16="http://schemas.microsoft.com/office/drawing/2014/main" id="{DBC03E94-C802-4351-B4B2-601DDC97A389}"/>
              </a:ext>
            </a:extLst>
          </p:cNvPr>
          <p:cNvGrpSpPr/>
          <p:nvPr/>
        </p:nvGrpSpPr>
        <p:grpSpPr>
          <a:xfrm>
            <a:off x="381000" y="1524000"/>
            <a:ext cx="8186669" cy="3133725"/>
            <a:chOff x="304800" y="1524000"/>
            <a:chExt cx="8186669" cy="3133725"/>
          </a:xfrm>
        </p:grpSpPr>
        <p:grpSp>
          <p:nvGrpSpPr>
            <p:cNvPr id="11" name="Group 10">
              <a:extLst>
                <a:ext uri="{FF2B5EF4-FFF2-40B4-BE49-F238E27FC236}">
                  <a16:creationId xmlns:a16="http://schemas.microsoft.com/office/drawing/2014/main" id="{2F7DC8DB-1FF9-4A61-B9A7-A922976B4929}"/>
                </a:ext>
              </a:extLst>
            </p:cNvPr>
            <p:cNvGrpSpPr/>
            <p:nvPr/>
          </p:nvGrpSpPr>
          <p:grpSpPr>
            <a:xfrm>
              <a:off x="304800" y="1524000"/>
              <a:ext cx="8186669" cy="3133725"/>
              <a:chOff x="304800" y="1981200"/>
              <a:chExt cx="8186669" cy="3133725"/>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81200"/>
                <a:ext cx="8186669" cy="313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362200" y="3810000"/>
                <a:ext cx="644664" cy="369332"/>
              </a:xfrm>
              <a:prstGeom prst="rect">
                <a:avLst/>
              </a:prstGeom>
              <a:solidFill>
                <a:schemeClr val="bg1"/>
              </a:solidFill>
            </p:spPr>
            <p:txBody>
              <a:bodyPr wrap="square">
                <a:spAutoFit/>
              </a:bodyPr>
              <a:lstStyle/>
              <a:p>
                <a:r>
                  <a:rPr lang="en-US" sz="1600" b="1" dirty="0">
                    <a:solidFill>
                      <a:srgbClr val="0070C0"/>
                    </a:solidFill>
                  </a:rPr>
                  <a:t>Early</a:t>
                </a:r>
                <a:r>
                  <a:rPr lang="en-US" dirty="0">
                    <a:solidFill>
                      <a:srgbClr val="0070C0"/>
                    </a:solidFill>
                  </a:rPr>
                  <a:t> </a:t>
                </a:r>
              </a:p>
            </p:txBody>
          </p:sp>
          <p:sp>
            <p:nvSpPr>
              <p:cNvPr id="8" name="Rectangle 7"/>
              <p:cNvSpPr/>
              <p:nvPr/>
            </p:nvSpPr>
            <p:spPr>
              <a:xfrm>
                <a:off x="6553200" y="2252246"/>
                <a:ext cx="1066800" cy="338554"/>
              </a:xfrm>
              <a:prstGeom prst="rect">
                <a:avLst/>
              </a:prstGeom>
              <a:solidFill>
                <a:schemeClr val="bg1"/>
              </a:solidFill>
            </p:spPr>
            <p:txBody>
              <a:bodyPr wrap="square">
                <a:spAutoFit/>
              </a:bodyPr>
              <a:lstStyle/>
              <a:p>
                <a:r>
                  <a:rPr lang="en-US" sz="1600" b="1">
                    <a:solidFill>
                      <a:srgbClr val="0070C0"/>
                    </a:solidFill>
                  </a:rPr>
                  <a:t>         Late</a:t>
                </a:r>
                <a:endParaRPr lang="en-US" dirty="0">
                  <a:solidFill>
                    <a:srgbClr val="0070C0"/>
                  </a:solidFill>
                </a:endParaRPr>
              </a:p>
            </p:txBody>
          </p:sp>
        </p:grpSp>
        <mc:AlternateContent xmlns:mc="http://schemas.openxmlformats.org/markup-compatibility/2006" xmlns:a14="http://schemas.microsoft.com/office/drawing/2010/main">
          <mc:Choice Requires="a14">
            <p:sp>
              <p:nvSpPr>
                <p:cNvPr id="3" name="TextBox 2"/>
                <p:cNvSpPr txBox="1"/>
                <p:nvPr/>
              </p:nvSpPr>
              <p:spPr>
                <a:xfrm>
                  <a:off x="3962400" y="1600355"/>
                  <a:ext cx="2383281"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rPr>
                              <m:t>0</m:t>
                            </m:r>
                          </m:sub>
                        </m:sSub>
                        <m:r>
                          <a:rPr lang="en-US" b="0" i="1" smtClean="0">
                            <a:solidFill>
                              <a:srgbClr val="0070C0"/>
                            </a:solidFill>
                            <a:latin typeface="Cambria Math"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1</m:t>
                            </m:r>
                          </m:sub>
                        </m:sSub>
                        <m:r>
                          <a:rPr lang="en-US" b="0" i="1" smtClean="0">
                            <a:solidFill>
                              <a:srgbClr val="0070C0"/>
                            </a:solidFill>
                            <a:latin typeface="Cambria Math" charset="0"/>
                          </a:rPr>
                          <m:t>𝐿𝑖𝑔h𝑡</m:t>
                        </m:r>
                        <m:r>
                          <a:rPr lang="en-US" b="0" i="1" smtClean="0">
                            <a:solidFill>
                              <a:srgbClr val="0070C0"/>
                            </a:solidFill>
                            <a:latin typeface="Cambria Math"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r>
                          <a:rPr lang="en-US" b="0" i="1" smtClean="0">
                            <a:solidFill>
                              <a:srgbClr val="0070C0"/>
                            </a:solidFill>
                            <a:latin typeface="Cambria Math" charset="0"/>
                          </a:rPr>
                          <m:t>𝑇𝑖𝑚𝑒</m:t>
                        </m:r>
                      </m:oMath>
                    </m:oMathPara>
                  </a14:m>
                  <a:endParaRPr lang="en-US" dirty="0">
                    <a:solidFill>
                      <a:srgbClr val="0070C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962400" y="1600355"/>
                  <a:ext cx="2383281" cy="276999"/>
                </a:xfrm>
                <a:prstGeom prst="rect">
                  <a:avLst/>
                </a:prstGeom>
                <a:blipFill>
                  <a:blip r:embed="rId3"/>
                  <a:stretch>
                    <a:fillRect l="-3069" t="-4444" r="-2046" b="-3555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1E3DC47-F228-4A69-A499-373D94748765}"/>
                  </a:ext>
                </a:extLst>
              </p:cNvPr>
              <p:cNvSpPr/>
              <p:nvPr/>
            </p:nvSpPr>
            <p:spPr>
              <a:xfrm>
                <a:off x="486195" y="4800600"/>
                <a:ext cx="27142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𝐹𝑜𝑟</m:t>
                      </m:r>
                      <m:r>
                        <a:rPr lang="en-US" i="1">
                          <a:latin typeface="Cambria Math" panose="02040503050406030204" pitchFamily="18" charset="0"/>
                        </a:rPr>
                        <m:t> </m:t>
                      </m:r>
                      <m:r>
                        <a:rPr lang="en-US" i="1">
                          <a:latin typeface="Cambria Math" panose="02040503050406030204" pitchFamily="18" charset="0"/>
                        </a:rPr>
                        <m:t>𝑇𝑖𝑚𝑒</m:t>
                      </m:r>
                      <m:r>
                        <a:rPr lang="en-US" i="1">
                          <a:latin typeface="Cambria Math" panose="02040503050406030204" pitchFamily="18" charset="0"/>
                        </a:rPr>
                        <m:t>=</m:t>
                      </m:r>
                      <m:r>
                        <m:rPr>
                          <m:nor/>
                        </m:rPr>
                        <a:rPr lang="en-US">
                          <a:latin typeface="Cambria Math" panose="02040503050406030204" pitchFamily="18" charset="0"/>
                        </a:rPr>
                        <m:t>early</m:t>
                      </m:r>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𝑜𝑟</m:t>
                          </m:r>
                          <m:r>
                            <a:rPr lang="en-US" i="1">
                              <a:latin typeface="Cambria Math" panose="02040503050406030204" pitchFamily="18" charset="0"/>
                            </a:rPr>
                            <m:t> 0</m:t>
                          </m:r>
                        </m:e>
                      </m:d>
                      <m:r>
                        <a:rPr lang="en-US" i="1">
                          <a:latin typeface="Cambria Math" panose="02040503050406030204" pitchFamily="18" charset="0"/>
                        </a:rPr>
                        <m:t>:</m:t>
                      </m:r>
                    </m:oMath>
                  </m:oMathPara>
                </a14:m>
                <a:endParaRPr lang="en-US" dirty="0"/>
              </a:p>
            </p:txBody>
          </p:sp>
        </mc:Choice>
        <mc:Fallback xmlns="">
          <p:sp>
            <p:nvSpPr>
              <p:cNvPr id="7" name="Rectangle 6">
                <a:extLst>
                  <a:ext uri="{FF2B5EF4-FFF2-40B4-BE49-F238E27FC236}">
                    <a16:creationId xmlns:a16="http://schemas.microsoft.com/office/drawing/2014/main" id="{11E3DC47-F228-4A69-A499-373D94748765}"/>
                  </a:ext>
                </a:extLst>
              </p:cNvPr>
              <p:cNvSpPr>
                <a:spLocks noRot="1" noChangeAspect="1" noMove="1" noResize="1" noEditPoints="1" noAdjustHandles="1" noChangeArrowheads="1" noChangeShapeType="1" noTextEdit="1"/>
              </p:cNvSpPr>
              <p:nvPr/>
            </p:nvSpPr>
            <p:spPr>
              <a:xfrm>
                <a:off x="486195" y="4800600"/>
                <a:ext cx="2714205"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DC48AE7-E9C1-4E2A-B430-8AB38B532F40}"/>
                  </a:ext>
                </a:extLst>
              </p:cNvPr>
              <p:cNvSpPr/>
              <p:nvPr/>
            </p:nvSpPr>
            <p:spPr>
              <a:xfrm>
                <a:off x="514694" y="5124271"/>
                <a:ext cx="25679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r>
                        <a:rPr lang="en-US" i="1">
                          <a:latin typeface="Cambria Math" panose="02040503050406030204" pitchFamily="18" charset="0"/>
                        </a:rPr>
                        <m:t>𝑇𝑖𝑚𝑒</m:t>
                      </m:r>
                    </m:oMath>
                  </m:oMathPara>
                </a14:m>
                <a:endParaRPr lang="en-US" dirty="0"/>
              </a:p>
            </p:txBody>
          </p:sp>
        </mc:Choice>
        <mc:Fallback xmlns="">
          <p:sp>
            <p:nvSpPr>
              <p:cNvPr id="10" name="Rectangle 9">
                <a:extLst>
                  <a:ext uri="{FF2B5EF4-FFF2-40B4-BE49-F238E27FC236}">
                    <a16:creationId xmlns:a16="http://schemas.microsoft.com/office/drawing/2014/main" id="{EDC48AE7-E9C1-4E2A-B430-8AB38B532F40}"/>
                  </a:ext>
                </a:extLst>
              </p:cNvPr>
              <p:cNvSpPr>
                <a:spLocks noRot="1" noChangeAspect="1" noMove="1" noResize="1" noEditPoints="1" noAdjustHandles="1" noChangeArrowheads="1" noChangeShapeType="1" noTextEdit="1"/>
              </p:cNvSpPr>
              <p:nvPr/>
            </p:nvSpPr>
            <p:spPr>
              <a:xfrm>
                <a:off x="514694" y="5124271"/>
                <a:ext cx="2567947"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1EA98AE-CB2D-4D54-90A5-9B97D6693DBC}"/>
                  </a:ext>
                </a:extLst>
              </p:cNvPr>
              <p:cNvSpPr/>
              <p:nvPr/>
            </p:nvSpPr>
            <p:spPr>
              <a:xfrm>
                <a:off x="545462" y="5478462"/>
                <a:ext cx="23865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r>
                        <a:rPr lang="en-US" b="0" i="1" smtClean="0">
                          <a:latin typeface="Cambria Math" panose="02040503050406030204" pitchFamily="18" charset="0"/>
                        </a:rPr>
                        <m:t>∗0</m:t>
                      </m:r>
                    </m:oMath>
                  </m:oMathPara>
                </a14:m>
                <a:endParaRPr lang="en-US" dirty="0"/>
              </a:p>
            </p:txBody>
          </p:sp>
        </mc:Choice>
        <mc:Fallback xmlns="">
          <p:sp>
            <p:nvSpPr>
              <p:cNvPr id="12" name="Rectangle 11">
                <a:extLst>
                  <a:ext uri="{FF2B5EF4-FFF2-40B4-BE49-F238E27FC236}">
                    <a16:creationId xmlns:a16="http://schemas.microsoft.com/office/drawing/2014/main" id="{01EA98AE-CB2D-4D54-90A5-9B97D6693DBC}"/>
                  </a:ext>
                </a:extLst>
              </p:cNvPr>
              <p:cNvSpPr>
                <a:spLocks noRot="1" noChangeAspect="1" noMove="1" noResize="1" noEditPoints="1" noAdjustHandles="1" noChangeArrowheads="1" noChangeShapeType="1" noTextEdit="1"/>
              </p:cNvSpPr>
              <p:nvPr/>
            </p:nvSpPr>
            <p:spPr>
              <a:xfrm>
                <a:off x="545462" y="5478462"/>
                <a:ext cx="238655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22BEA31-AAAC-49E3-8329-AC9D4EE92468}"/>
                  </a:ext>
                </a:extLst>
              </p:cNvPr>
              <p:cNvSpPr/>
              <p:nvPr/>
            </p:nvSpPr>
            <p:spPr>
              <a:xfrm>
                <a:off x="545461" y="5843579"/>
                <a:ext cx="15356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oMath>
                  </m:oMathPara>
                </a14:m>
                <a:endParaRPr lang="en-US" dirty="0"/>
              </a:p>
            </p:txBody>
          </p:sp>
        </mc:Choice>
        <mc:Fallback xmlns="">
          <p:sp>
            <p:nvSpPr>
              <p:cNvPr id="13" name="Rectangle 12">
                <a:extLst>
                  <a:ext uri="{FF2B5EF4-FFF2-40B4-BE49-F238E27FC236}">
                    <a16:creationId xmlns:a16="http://schemas.microsoft.com/office/drawing/2014/main" id="{F22BEA31-AAAC-49E3-8329-AC9D4EE92468}"/>
                  </a:ext>
                </a:extLst>
              </p:cNvPr>
              <p:cNvSpPr>
                <a:spLocks noRot="1" noChangeAspect="1" noMove="1" noResize="1" noEditPoints="1" noAdjustHandles="1" noChangeArrowheads="1" noChangeShapeType="1" noTextEdit="1"/>
              </p:cNvSpPr>
              <p:nvPr/>
            </p:nvSpPr>
            <p:spPr>
              <a:xfrm>
                <a:off x="545461" y="5843579"/>
                <a:ext cx="1535677" cy="369332"/>
              </a:xfrm>
              <a:prstGeom prst="rect">
                <a:avLst/>
              </a:prstGeom>
              <a:blipFill>
                <a:blip r:embed="rId7"/>
                <a:stretch>
                  <a:fillRect b="-13333"/>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2A05B59-2ABD-40FF-8E05-4FDBBC5436E2}"/>
              </a:ext>
            </a:extLst>
          </p:cNvPr>
          <p:cNvCxnSpPr>
            <a:cxnSpLocks/>
            <a:stCxn id="23" idx="1"/>
          </p:cNvCxnSpPr>
          <p:nvPr/>
        </p:nvCxnSpPr>
        <p:spPr>
          <a:xfrm flipH="1" flipV="1">
            <a:off x="907422" y="6112914"/>
            <a:ext cx="2768524" cy="51029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08833D2-D156-435D-9F63-38D11ED7B041}"/>
              </a:ext>
            </a:extLst>
          </p:cNvPr>
          <p:cNvCxnSpPr>
            <a:cxnSpLocks/>
            <a:stCxn id="24" idx="1"/>
            <a:endCxn id="52" idx="3"/>
          </p:cNvCxnSpPr>
          <p:nvPr/>
        </p:nvCxnSpPr>
        <p:spPr>
          <a:xfrm flipH="1" flipV="1">
            <a:off x="1439441" y="6061454"/>
            <a:ext cx="2427411" cy="36176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0CC17BB-FAD8-4845-9DDC-619ABF2D2467}"/>
              </a:ext>
            </a:extLst>
          </p:cNvPr>
          <p:cNvSpPr txBox="1"/>
          <p:nvPr/>
        </p:nvSpPr>
        <p:spPr>
          <a:xfrm>
            <a:off x="3675946" y="6438546"/>
            <a:ext cx="1201668" cy="369332"/>
          </a:xfrm>
          <a:prstGeom prst="rect">
            <a:avLst/>
          </a:prstGeom>
          <a:noFill/>
        </p:spPr>
        <p:txBody>
          <a:bodyPr wrap="square" rtlCol="0">
            <a:spAutoFit/>
          </a:bodyPr>
          <a:lstStyle/>
          <a:p>
            <a:r>
              <a:rPr lang="en-US" b="1" dirty="0">
                <a:solidFill>
                  <a:srgbClr val="00B050"/>
                </a:solidFill>
              </a:rPr>
              <a:t>intercept</a:t>
            </a:r>
          </a:p>
        </p:txBody>
      </p:sp>
      <p:sp>
        <p:nvSpPr>
          <p:cNvPr id="24" name="TextBox 23">
            <a:extLst>
              <a:ext uri="{FF2B5EF4-FFF2-40B4-BE49-F238E27FC236}">
                <a16:creationId xmlns:a16="http://schemas.microsoft.com/office/drawing/2014/main" id="{7B3F337B-4F85-444B-B5D2-4EC237BF6E78}"/>
              </a:ext>
            </a:extLst>
          </p:cNvPr>
          <p:cNvSpPr txBox="1"/>
          <p:nvPr/>
        </p:nvSpPr>
        <p:spPr>
          <a:xfrm>
            <a:off x="3866852" y="6238549"/>
            <a:ext cx="819856" cy="369332"/>
          </a:xfrm>
          <a:prstGeom prst="rect">
            <a:avLst/>
          </a:prstGeom>
          <a:noFill/>
        </p:spPr>
        <p:txBody>
          <a:bodyPr wrap="square" rtlCol="0">
            <a:spAutoFit/>
          </a:bodyPr>
          <a:lstStyle/>
          <a:p>
            <a:r>
              <a:rPr lang="en-US" b="1" dirty="0">
                <a:solidFill>
                  <a:srgbClr val="7030A0"/>
                </a:solidFill>
              </a:rPr>
              <a:t>slope</a:t>
            </a:r>
          </a:p>
        </p:txBody>
      </p:sp>
      <p:grpSp>
        <p:nvGrpSpPr>
          <p:cNvPr id="29" name="Group 28">
            <a:extLst>
              <a:ext uri="{FF2B5EF4-FFF2-40B4-BE49-F238E27FC236}">
                <a16:creationId xmlns:a16="http://schemas.microsoft.com/office/drawing/2014/main" id="{9AD6F0B9-D27D-455C-BB88-F618EEFDCFBA}"/>
              </a:ext>
            </a:extLst>
          </p:cNvPr>
          <p:cNvGrpSpPr/>
          <p:nvPr/>
        </p:nvGrpSpPr>
        <p:grpSpPr>
          <a:xfrm>
            <a:off x="2209800" y="5316742"/>
            <a:ext cx="682055" cy="526837"/>
            <a:chOff x="2209800" y="5316742"/>
            <a:chExt cx="682055" cy="526837"/>
          </a:xfrm>
        </p:grpSpPr>
        <p:cxnSp>
          <p:nvCxnSpPr>
            <p:cNvPr id="26" name="Straight Arrow Connector 25">
              <a:extLst>
                <a:ext uri="{FF2B5EF4-FFF2-40B4-BE49-F238E27FC236}">
                  <a16:creationId xmlns:a16="http://schemas.microsoft.com/office/drawing/2014/main" id="{72F1D930-CA1F-411E-93ED-35E2AA589ABF}"/>
                </a:ext>
              </a:extLst>
            </p:cNvPr>
            <p:cNvCxnSpPr>
              <a:cxnSpLocks/>
            </p:cNvCxnSpPr>
            <p:nvPr/>
          </p:nvCxnSpPr>
          <p:spPr>
            <a:xfrm flipV="1">
              <a:off x="2209800" y="5546147"/>
              <a:ext cx="474732" cy="2974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84D74FF-C707-42A3-834F-BA418E8D815C}"/>
                </a:ext>
              </a:extLst>
            </p:cNvPr>
            <p:cNvSpPr txBox="1"/>
            <p:nvPr/>
          </p:nvSpPr>
          <p:spPr>
            <a:xfrm>
              <a:off x="2623468" y="5316742"/>
              <a:ext cx="268387" cy="376215"/>
            </a:xfrm>
            <a:prstGeom prst="rect">
              <a:avLst/>
            </a:prstGeom>
            <a:noFill/>
          </p:spPr>
          <p:txBody>
            <a:bodyPr wrap="square" rtlCol="0">
              <a:spAutoFit/>
            </a:bodyPr>
            <a:lstStyle/>
            <a:p>
              <a:r>
                <a:rPr lang="en-US" b="1" dirty="0">
                  <a:solidFill>
                    <a:srgbClr val="FF0000"/>
                  </a:solidFill>
                </a:rPr>
                <a:t>0</a:t>
              </a:r>
            </a:p>
          </p:txBody>
        </p:sp>
      </p:gr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5C47A41-77DE-4898-924B-F2CAE8D0790E}"/>
                  </a:ext>
                </a:extLst>
              </p:cNvPr>
              <p:cNvSpPr/>
              <p:nvPr/>
            </p:nvSpPr>
            <p:spPr>
              <a:xfrm>
                <a:off x="5286795" y="4648200"/>
                <a:ext cx="25795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𝐹𝑜𝑟</m:t>
                      </m:r>
                      <m:r>
                        <a:rPr lang="en-US" i="1" smtClean="0">
                          <a:latin typeface="Cambria Math" panose="02040503050406030204" pitchFamily="18" charset="0"/>
                        </a:rPr>
                        <m:t> </m:t>
                      </m:r>
                      <m:r>
                        <a:rPr lang="en-US" i="1" smtClean="0">
                          <a:latin typeface="Cambria Math" panose="02040503050406030204" pitchFamily="18" charset="0"/>
                        </a:rPr>
                        <m:t>𝑇𝑖𝑚𝑒</m:t>
                      </m:r>
                      <m:r>
                        <a:rPr lang="en-US" i="1" smtClean="0">
                          <a:latin typeface="Cambria Math" panose="02040503050406030204" pitchFamily="18" charset="0"/>
                        </a:rPr>
                        <m:t>=</m:t>
                      </m:r>
                      <m:r>
                        <m:rPr>
                          <m:nor/>
                        </m:rPr>
                        <a:rPr lang="en-US" b="0" i="0" smtClean="0">
                          <a:latin typeface="Cambria Math" panose="02040503050406030204" pitchFamily="18" charset="0"/>
                        </a:rPr>
                        <m:t>late</m:t>
                      </m:r>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𝑜𝑟</m:t>
                          </m:r>
                          <m:r>
                            <a:rPr lang="en-US" i="1">
                              <a:latin typeface="Cambria Math" panose="02040503050406030204" pitchFamily="18" charset="0"/>
                            </a:rPr>
                            <m:t> 1</m:t>
                          </m:r>
                        </m:e>
                      </m:d>
                      <m:r>
                        <a:rPr lang="en-US" i="1">
                          <a:latin typeface="Cambria Math" panose="02040503050406030204" pitchFamily="18" charset="0"/>
                        </a:rPr>
                        <m:t>:</m:t>
                      </m:r>
                    </m:oMath>
                  </m:oMathPara>
                </a14:m>
                <a:endParaRPr lang="en-US" dirty="0"/>
              </a:p>
            </p:txBody>
          </p:sp>
        </mc:Choice>
        <mc:Fallback xmlns="">
          <p:sp>
            <p:nvSpPr>
              <p:cNvPr id="31" name="Rectangle 30">
                <a:extLst>
                  <a:ext uri="{FF2B5EF4-FFF2-40B4-BE49-F238E27FC236}">
                    <a16:creationId xmlns:a16="http://schemas.microsoft.com/office/drawing/2014/main" id="{55C47A41-77DE-4898-924B-F2CAE8D0790E}"/>
                  </a:ext>
                </a:extLst>
              </p:cNvPr>
              <p:cNvSpPr>
                <a:spLocks noRot="1" noChangeAspect="1" noMove="1" noResize="1" noEditPoints="1" noAdjustHandles="1" noChangeArrowheads="1" noChangeShapeType="1" noTextEdit="1"/>
              </p:cNvSpPr>
              <p:nvPr/>
            </p:nvSpPr>
            <p:spPr>
              <a:xfrm>
                <a:off x="5286795" y="4648200"/>
                <a:ext cx="257955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A00D827D-C61D-4AB1-8A06-E73A1F43E692}"/>
                  </a:ext>
                </a:extLst>
              </p:cNvPr>
              <p:cNvSpPr/>
              <p:nvPr/>
            </p:nvSpPr>
            <p:spPr>
              <a:xfrm>
                <a:off x="5315294" y="4971871"/>
                <a:ext cx="25679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r>
                        <a:rPr lang="en-US" i="1">
                          <a:latin typeface="Cambria Math" panose="02040503050406030204" pitchFamily="18" charset="0"/>
                        </a:rPr>
                        <m:t>𝑇𝑖𝑚𝑒</m:t>
                      </m:r>
                    </m:oMath>
                  </m:oMathPara>
                </a14:m>
                <a:endParaRPr lang="en-US" dirty="0"/>
              </a:p>
            </p:txBody>
          </p:sp>
        </mc:Choice>
        <mc:Fallback xmlns="">
          <p:sp>
            <p:nvSpPr>
              <p:cNvPr id="32" name="Rectangle 31">
                <a:extLst>
                  <a:ext uri="{FF2B5EF4-FFF2-40B4-BE49-F238E27FC236}">
                    <a16:creationId xmlns:a16="http://schemas.microsoft.com/office/drawing/2014/main" id="{A00D827D-C61D-4AB1-8A06-E73A1F43E692}"/>
                  </a:ext>
                </a:extLst>
              </p:cNvPr>
              <p:cNvSpPr>
                <a:spLocks noRot="1" noChangeAspect="1" noMove="1" noResize="1" noEditPoints="1" noAdjustHandles="1" noChangeArrowheads="1" noChangeShapeType="1" noTextEdit="1"/>
              </p:cNvSpPr>
              <p:nvPr/>
            </p:nvSpPr>
            <p:spPr>
              <a:xfrm>
                <a:off x="5315294" y="4971871"/>
                <a:ext cx="2567947" cy="369332"/>
              </a:xfrm>
              <a:prstGeom prst="rect">
                <a:avLst/>
              </a:prstGeom>
              <a:blipFill>
                <a:blip r:embed="rId9"/>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E99073BC-2D85-4F7D-A0B6-1101429373A0}"/>
                  </a:ext>
                </a:extLst>
              </p:cNvPr>
              <p:cNvSpPr/>
              <p:nvPr/>
            </p:nvSpPr>
            <p:spPr>
              <a:xfrm>
                <a:off x="5346062" y="5326062"/>
                <a:ext cx="23865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33" name="Rectangle 32">
                <a:extLst>
                  <a:ext uri="{FF2B5EF4-FFF2-40B4-BE49-F238E27FC236}">
                    <a16:creationId xmlns:a16="http://schemas.microsoft.com/office/drawing/2014/main" id="{E99073BC-2D85-4F7D-A0B6-1101429373A0}"/>
                  </a:ext>
                </a:extLst>
              </p:cNvPr>
              <p:cNvSpPr>
                <a:spLocks noRot="1" noChangeAspect="1" noMove="1" noResize="1" noEditPoints="1" noAdjustHandles="1" noChangeArrowheads="1" noChangeShapeType="1" noTextEdit="1"/>
              </p:cNvSpPr>
              <p:nvPr/>
            </p:nvSpPr>
            <p:spPr>
              <a:xfrm>
                <a:off x="5346062" y="5326062"/>
                <a:ext cx="2386551" cy="369332"/>
              </a:xfrm>
              <a:prstGeom prst="rect">
                <a:avLst/>
              </a:prstGeom>
              <a:blipFill>
                <a:blip r:embed="rId10"/>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1D4325D-E514-4DF5-9FA6-E1B7A4034D2E}"/>
                  </a:ext>
                </a:extLst>
              </p:cNvPr>
              <p:cNvSpPr/>
              <p:nvPr/>
            </p:nvSpPr>
            <p:spPr>
              <a:xfrm>
                <a:off x="5340418" y="6061630"/>
                <a:ext cx="22350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oMath>
                  </m:oMathPara>
                </a14:m>
                <a:endParaRPr lang="en-US" dirty="0"/>
              </a:p>
            </p:txBody>
          </p:sp>
        </mc:Choice>
        <mc:Fallback xmlns="">
          <p:sp>
            <p:nvSpPr>
              <p:cNvPr id="34" name="Rectangle 33">
                <a:extLst>
                  <a:ext uri="{FF2B5EF4-FFF2-40B4-BE49-F238E27FC236}">
                    <a16:creationId xmlns:a16="http://schemas.microsoft.com/office/drawing/2014/main" id="{21D4325D-E514-4DF5-9FA6-E1B7A4034D2E}"/>
                  </a:ext>
                </a:extLst>
              </p:cNvPr>
              <p:cNvSpPr>
                <a:spLocks noRot="1" noChangeAspect="1" noMove="1" noResize="1" noEditPoints="1" noAdjustHandles="1" noChangeArrowheads="1" noChangeShapeType="1" noTextEdit="1"/>
              </p:cNvSpPr>
              <p:nvPr/>
            </p:nvSpPr>
            <p:spPr>
              <a:xfrm>
                <a:off x="5340418" y="6061630"/>
                <a:ext cx="2235099" cy="369332"/>
              </a:xfrm>
              <a:prstGeom prst="rect">
                <a:avLst/>
              </a:prstGeom>
              <a:blipFill>
                <a:blip r:embed="rId11"/>
                <a:stretch>
                  <a:fillRect b="-13115"/>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FC329F75-ABD0-438B-BE6E-67B9AC1401E1}"/>
              </a:ext>
            </a:extLst>
          </p:cNvPr>
          <p:cNvCxnSpPr>
            <a:cxnSpLocks/>
            <a:endCxn id="59" idx="1"/>
          </p:cNvCxnSpPr>
          <p:nvPr/>
        </p:nvCxnSpPr>
        <p:spPr>
          <a:xfrm flipV="1">
            <a:off x="4613717" y="6276886"/>
            <a:ext cx="796482" cy="40917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C3C0901-40F7-495F-A466-53E5BE681A00}"/>
              </a:ext>
            </a:extLst>
          </p:cNvPr>
          <p:cNvCxnSpPr>
            <a:cxnSpLocks/>
            <a:endCxn id="55" idx="1"/>
          </p:cNvCxnSpPr>
          <p:nvPr/>
        </p:nvCxnSpPr>
        <p:spPr>
          <a:xfrm flipV="1">
            <a:off x="4572000" y="6269198"/>
            <a:ext cx="2003898" cy="177096"/>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832CD93E-0602-4917-AE7A-71D1BBBC27A4}"/>
                  </a:ext>
                </a:extLst>
              </p:cNvPr>
              <p:cNvSpPr/>
              <p:nvPr/>
            </p:nvSpPr>
            <p:spPr>
              <a:xfrm>
                <a:off x="5340418" y="5706105"/>
                <a:ext cx="20435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oMath>
                  </m:oMathPara>
                </a14:m>
                <a:endParaRPr lang="en-US" dirty="0"/>
              </a:p>
            </p:txBody>
          </p:sp>
        </mc:Choice>
        <mc:Fallback xmlns="">
          <p:sp>
            <p:nvSpPr>
              <p:cNvPr id="40" name="Rectangle 39">
                <a:extLst>
                  <a:ext uri="{FF2B5EF4-FFF2-40B4-BE49-F238E27FC236}">
                    <a16:creationId xmlns:a16="http://schemas.microsoft.com/office/drawing/2014/main" id="{832CD93E-0602-4917-AE7A-71D1BBBC27A4}"/>
                  </a:ext>
                </a:extLst>
              </p:cNvPr>
              <p:cNvSpPr>
                <a:spLocks noRot="1" noChangeAspect="1" noMove="1" noResize="1" noEditPoints="1" noAdjustHandles="1" noChangeArrowheads="1" noChangeShapeType="1" noTextEdit="1"/>
              </p:cNvSpPr>
              <p:nvPr/>
            </p:nvSpPr>
            <p:spPr>
              <a:xfrm>
                <a:off x="5340418" y="5706105"/>
                <a:ext cx="2043508" cy="369332"/>
              </a:xfrm>
              <a:prstGeom prst="rect">
                <a:avLst/>
              </a:prstGeom>
              <a:blipFill>
                <a:blip r:embed="rId12"/>
                <a:stretch>
                  <a:fillRect b="-13115"/>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C539B0C0-B478-4FB5-AAE9-5D94C7999755}"/>
              </a:ext>
            </a:extLst>
          </p:cNvPr>
          <p:cNvSpPr/>
          <p:nvPr/>
        </p:nvSpPr>
        <p:spPr>
          <a:xfrm>
            <a:off x="1077789" y="5884358"/>
            <a:ext cx="361652" cy="35419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B21D9FA-B381-4657-A0C0-58AC353DB8F6}"/>
              </a:ext>
            </a:extLst>
          </p:cNvPr>
          <p:cNvSpPr/>
          <p:nvPr/>
        </p:nvSpPr>
        <p:spPr>
          <a:xfrm>
            <a:off x="6575898" y="6092102"/>
            <a:ext cx="361652" cy="35419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5A459A8-5783-430E-B29B-35AAD59B24F1}"/>
              </a:ext>
            </a:extLst>
          </p:cNvPr>
          <p:cNvSpPr/>
          <p:nvPr/>
        </p:nvSpPr>
        <p:spPr>
          <a:xfrm>
            <a:off x="587475" y="5898341"/>
            <a:ext cx="361652" cy="35419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59" name="Rectangle 58">
            <a:extLst>
              <a:ext uri="{FF2B5EF4-FFF2-40B4-BE49-F238E27FC236}">
                <a16:creationId xmlns:a16="http://schemas.microsoft.com/office/drawing/2014/main" id="{40CE1F3A-F9C1-4A30-9CAA-D63EC9CDD625}"/>
              </a:ext>
            </a:extLst>
          </p:cNvPr>
          <p:cNvSpPr/>
          <p:nvPr/>
        </p:nvSpPr>
        <p:spPr>
          <a:xfrm>
            <a:off x="5410199" y="6122809"/>
            <a:ext cx="1013971" cy="30815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FC3A8F7F-CBA4-284E-805F-C07ED569B38F}"/>
                  </a:ext>
                </a:extLst>
              </p:cNvPr>
              <p:cNvSpPr txBox="1"/>
              <p:nvPr/>
            </p:nvSpPr>
            <p:spPr>
              <a:xfrm>
                <a:off x="-129526" y="1646194"/>
                <a:ext cx="2157306" cy="57291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𝑇𝑖𝑚𝑒</m:t>
                      </m:r>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b="0" i="1" smtClean="0">
                                  <a:latin typeface="Cambria Math" panose="02040503050406030204" pitchFamily="18" charset="0"/>
                                </a:rPr>
                                <m:t>0 …</m:t>
                              </m:r>
                              <m:r>
                                <a:rPr lang="en-US" sz="1400" b="0" i="1" smtClean="0">
                                  <a:latin typeface="Cambria Math" panose="02040503050406030204" pitchFamily="18" charset="0"/>
                                </a:rPr>
                                <m:t>𝐸𝑎𝑟𝑙𝑦</m:t>
                              </m:r>
                              <m:r>
                                <a:rPr lang="en-US" sz="1400" b="0" i="1" smtClean="0">
                                  <a:latin typeface="Cambria Math" panose="02040503050406030204" pitchFamily="18" charset="0"/>
                                </a:rPr>
                                <m:t> </m:t>
                              </m:r>
                            </m:e>
                            <m:e>
                              <m:r>
                                <a:rPr lang="en-US" sz="1400" b="0" i="1" smtClean="0">
                                  <a:latin typeface="Cambria Math" panose="02040503050406030204" pitchFamily="18" charset="0"/>
                                </a:rPr>
                                <m:t>1 …</m:t>
                              </m:r>
                              <m:r>
                                <a:rPr lang="en-US" sz="1400" b="0" i="1" smtClean="0">
                                  <a:latin typeface="Cambria Math" panose="02040503050406030204" pitchFamily="18" charset="0"/>
                                </a:rPr>
                                <m:t>𝐿𝑎𝑡𝑒</m:t>
                              </m:r>
                            </m:e>
                          </m:eqArr>
                        </m:e>
                      </m:d>
                    </m:oMath>
                  </m:oMathPara>
                </a14:m>
                <a:endParaRPr lang="en-US" sz="1400" dirty="0"/>
              </a:p>
            </p:txBody>
          </p:sp>
        </mc:Choice>
        <mc:Fallback>
          <p:sp>
            <p:nvSpPr>
              <p:cNvPr id="37" name="TextBox 36">
                <a:extLst>
                  <a:ext uri="{FF2B5EF4-FFF2-40B4-BE49-F238E27FC236}">
                    <a16:creationId xmlns:a16="http://schemas.microsoft.com/office/drawing/2014/main" id="{FC3A8F7F-CBA4-284E-805F-C07ED569B38F}"/>
                  </a:ext>
                </a:extLst>
              </p:cNvPr>
              <p:cNvSpPr txBox="1">
                <a:spLocks noRot="1" noChangeAspect="1" noMove="1" noResize="1" noEditPoints="1" noAdjustHandles="1" noChangeArrowheads="1" noChangeShapeType="1" noTextEdit="1"/>
              </p:cNvSpPr>
              <p:nvPr/>
            </p:nvSpPr>
            <p:spPr>
              <a:xfrm>
                <a:off x="-129526" y="1646194"/>
                <a:ext cx="2157306" cy="572914"/>
              </a:xfrm>
              <a:prstGeom prst="rect">
                <a:avLst/>
              </a:prstGeom>
              <a:blipFill>
                <a:blip r:embed="rId13"/>
                <a:stretch>
                  <a:fillRect t="-176087" b="-256522"/>
                </a:stretch>
              </a:blipFill>
            </p:spPr>
            <p:txBody>
              <a:bodyPr/>
              <a:lstStyle/>
              <a:p>
                <a:r>
                  <a:rPr lang="en-US">
                    <a:noFill/>
                  </a:rPr>
                  <a:t> </a:t>
                </a:r>
              </a:p>
            </p:txBody>
          </p:sp>
        </mc:Fallback>
      </mc:AlternateContent>
    </p:spTree>
    <p:extLst>
      <p:ext uri="{BB962C8B-B14F-4D97-AF65-F5344CB8AC3E}">
        <p14:creationId xmlns:p14="http://schemas.microsoft.com/office/powerpoint/2010/main" val="241192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P spid="13" grpId="0"/>
      <p:bldP spid="23" grpId="0"/>
      <p:bldP spid="24" grpId="0"/>
      <p:bldP spid="31" grpId="0"/>
      <p:bldP spid="32" grpId="0"/>
      <p:bldP spid="33" grpId="0"/>
      <p:bldP spid="34" grpId="0"/>
      <p:bldP spid="40" grpId="0"/>
      <p:bldP spid="52" grpId="0" animBg="1"/>
      <p:bldP spid="55" grpId="0" animBg="1"/>
      <p:bldP spid="57" grpId="0" animBg="1"/>
      <p:bldP spid="5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737014"/>
          </a:xfrm>
        </p:spPr>
        <p:txBody>
          <a:bodyPr>
            <a:normAutofit fontScale="90000"/>
          </a:bodyPr>
          <a:lstStyle/>
          <a:p>
            <a:r>
              <a:rPr lang="en-US" dirty="0"/>
              <a:t>What do we think about these from before?</a:t>
            </a:r>
            <a:br>
              <a:rPr lang="en-US" dirty="0"/>
            </a:br>
            <a:r>
              <a:rPr lang="en-US" dirty="0"/>
              <a:t>Different Slopes?</a:t>
            </a:r>
          </a:p>
        </p:txBody>
      </p:sp>
      <p:pic>
        <p:nvPicPr>
          <p:cNvPr id="4" name="Picture 3"/>
          <p:cNvPicPr>
            <a:picLocks noChangeAspect="1"/>
          </p:cNvPicPr>
          <p:nvPr/>
        </p:nvPicPr>
        <p:blipFill>
          <a:blip r:embed="rId2"/>
          <a:stretch>
            <a:fillRect/>
          </a:stretch>
        </p:blipFill>
        <p:spPr>
          <a:xfrm>
            <a:off x="5268516" y="2035815"/>
            <a:ext cx="3875484" cy="3875484"/>
          </a:xfrm>
          <a:prstGeom prst="rect">
            <a:avLst/>
          </a:prstGeom>
        </p:spPr>
      </p:pic>
      <p:pic>
        <p:nvPicPr>
          <p:cNvPr id="5" name="Picture 4"/>
          <p:cNvPicPr>
            <a:picLocks noChangeAspect="1"/>
          </p:cNvPicPr>
          <p:nvPr/>
        </p:nvPicPr>
        <p:blipFill rotWithShape="1">
          <a:blip r:embed="rId3"/>
          <a:srcRect r="1751"/>
          <a:stretch/>
        </p:blipFill>
        <p:spPr>
          <a:xfrm>
            <a:off x="308916" y="2035815"/>
            <a:ext cx="3847153" cy="3875484"/>
          </a:xfrm>
          <a:prstGeom prst="rect">
            <a:avLst/>
          </a:prstGeom>
        </p:spPr>
      </p:pic>
    </p:spTree>
    <p:extLst>
      <p:ext uri="{BB962C8B-B14F-4D97-AF65-F5344CB8AC3E}">
        <p14:creationId xmlns:p14="http://schemas.microsoft.com/office/powerpoint/2010/main" val="197013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04800"/>
            <a:ext cx="7886700" cy="1508414"/>
          </a:xfrm>
        </p:spPr>
        <p:txBody>
          <a:bodyPr>
            <a:normAutofit fontScale="90000"/>
          </a:bodyPr>
          <a:lstStyle/>
          <a:p>
            <a:r>
              <a:rPr lang="en-US" dirty="0"/>
              <a:t>What do we think about these from before?</a:t>
            </a:r>
            <a:br>
              <a:rPr lang="en-US" dirty="0"/>
            </a:br>
            <a:r>
              <a:rPr lang="en-US" dirty="0"/>
              <a:t>Different Slopes?</a:t>
            </a:r>
          </a:p>
        </p:txBody>
      </p:sp>
      <p:pic>
        <p:nvPicPr>
          <p:cNvPr id="5" name="Picture 4"/>
          <p:cNvPicPr>
            <a:picLocks noChangeAspect="1"/>
          </p:cNvPicPr>
          <p:nvPr/>
        </p:nvPicPr>
        <p:blipFill rotWithShape="1">
          <a:blip r:embed="rId2"/>
          <a:srcRect r="1751"/>
          <a:stretch/>
        </p:blipFill>
        <p:spPr>
          <a:xfrm>
            <a:off x="308916" y="2035815"/>
            <a:ext cx="3847153" cy="3875484"/>
          </a:xfrm>
          <a:prstGeom prst="rect">
            <a:avLst/>
          </a:prstGeom>
        </p:spPr>
      </p:pic>
      <p:pic>
        <p:nvPicPr>
          <p:cNvPr id="3" name="Picture 2"/>
          <p:cNvPicPr>
            <a:picLocks noChangeAspect="1"/>
          </p:cNvPicPr>
          <p:nvPr/>
        </p:nvPicPr>
        <p:blipFill>
          <a:blip r:embed="rId3"/>
          <a:stretch>
            <a:fillRect/>
          </a:stretch>
        </p:blipFill>
        <p:spPr>
          <a:xfrm>
            <a:off x="4498398" y="2035816"/>
            <a:ext cx="4172816" cy="3102302"/>
          </a:xfrm>
          <a:prstGeom prst="rect">
            <a:avLst/>
          </a:prstGeom>
        </p:spPr>
      </p:pic>
      <p:sp>
        <p:nvSpPr>
          <p:cNvPr id="6" name="Rectangle 5"/>
          <p:cNvSpPr/>
          <p:nvPr/>
        </p:nvSpPr>
        <p:spPr>
          <a:xfrm>
            <a:off x="4498398" y="3900819"/>
            <a:ext cx="3606511" cy="3126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4"/>
          <a:stretch>
            <a:fillRect/>
          </a:stretch>
        </p:blipFill>
        <p:spPr>
          <a:xfrm>
            <a:off x="408381" y="2035815"/>
            <a:ext cx="3747687" cy="3875484"/>
          </a:xfrm>
          <a:prstGeom prst="rect">
            <a:avLst/>
          </a:prstGeom>
        </p:spPr>
      </p:pic>
    </p:spTree>
    <p:extLst>
      <p:ext uri="{BB962C8B-B14F-4D97-AF65-F5344CB8AC3E}">
        <p14:creationId xmlns:p14="http://schemas.microsoft.com/office/powerpoint/2010/main" val="168766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05641"/>
            <a:ext cx="7886700" cy="682120"/>
          </a:xfrm>
        </p:spPr>
        <p:txBody>
          <a:bodyPr>
            <a:normAutofit fontScale="90000"/>
          </a:bodyPr>
          <a:lstStyle/>
          <a:p>
            <a:r>
              <a:rPr lang="en-US" dirty="0"/>
              <a:t>What do we think about these from before?</a:t>
            </a:r>
            <a:br>
              <a:rPr lang="en-US" dirty="0"/>
            </a:br>
            <a:r>
              <a:rPr lang="en-US" dirty="0"/>
              <a:t>Different Slopes?</a:t>
            </a:r>
          </a:p>
        </p:txBody>
      </p:sp>
      <p:pic>
        <p:nvPicPr>
          <p:cNvPr id="5" name="Picture 4"/>
          <p:cNvPicPr>
            <a:picLocks noChangeAspect="1"/>
          </p:cNvPicPr>
          <p:nvPr/>
        </p:nvPicPr>
        <p:blipFill rotWithShape="1">
          <a:blip r:embed="rId2"/>
          <a:srcRect r="1751"/>
          <a:stretch/>
        </p:blipFill>
        <p:spPr>
          <a:xfrm>
            <a:off x="308916" y="2035815"/>
            <a:ext cx="3847153" cy="3875484"/>
          </a:xfrm>
          <a:prstGeom prst="rect">
            <a:avLst/>
          </a:prstGeom>
        </p:spPr>
      </p:pic>
      <p:pic>
        <p:nvPicPr>
          <p:cNvPr id="7" name="Picture 6"/>
          <p:cNvPicPr>
            <a:picLocks noChangeAspect="1"/>
          </p:cNvPicPr>
          <p:nvPr/>
        </p:nvPicPr>
        <p:blipFill>
          <a:blip r:embed="rId3"/>
          <a:stretch>
            <a:fillRect/>
          </a:stretch>
        </p:blipFill>
        <p:spPr>
          <a:xfrm>
            <a:off x="408381" y="2035815"/>
            <a:ext cx="3747687" cy="3875484"/>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5505072" y="5212450"/>
                <a:ext cx="2236190"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rgbClr val="FF0000"/>
                          </a:solidFill>
                          <a:latin typeface="Cambria Math" charset="0"/>
                        </a:rPr>
                        <m:t>𝑻𝒚𝒑𝒆</m:t>
                      </m:r>
                      <m:r>
                        <a:rPr lang="en-US" sz="1350" b="1" i="1">
                          <a:solidFill>
                            <a:srgbClr val="FF0000"/>
                          </a:solidFill>
                          <a:latin typeface="Cambria Math" charset="0"/>
                        </a:rPr>
                        <m:t> </m:t>
                      </m:r>
                      <m:r>
                        <a:rPr lang="en-US" sz="1350" b="1" i="1">
                          <a:solidFill>
                            <a:srgbClr val="FF0000"/>
                          </a:solidFill>
                          <a:latin typeface="Cambria Math" charset="0"/>
                        </a:rPr>
                        <m:t>𝑨</m:t>
                      </m:r>
                      <m:r>
                        <a:rPr lang="en-US" sz="1350" b="1" i="1">
                          <a:solidFill>
                            <a:srgbClr val="FF0000"/>
                          </a:solidFill>
                          <a:latin typeface="Cambria Math" charset="0"/>
                        </a:rPr>
                        <m:t>:   </m:t>
                      </m:r>
                      <m:acc>
                        <m:accPr>
                          <m:chr m:val="̂"/>
                          <m:ctrlPr>
                            <a:rPr lang="en-US" sz="1350" b="1" i="1">
                              <a:solidFill>
                                <a:srgbClr val="FF0000"/>
                              </a:solidFill>
                              <a:latin typeface="Cambria Math" panose="02040503050406030204" pitchFamily="18" charset="0"/>
                            </a:rPr>
                          </m:ctrlPr>
                        </m:accPr>
                        <m:e>
                          <m:r>
                            <a:rPr lang="en-US" sz="1350" b="1" i="1">
                              <a:solidFill>
                                <a:srgbClr val="FF0000"/>
                              </a:solidFill>
                              <a:latin typeface="Cambria Math" charset="0"/>
                            </a:rPr>
                            <m:t>𝒀</m:t>
                          </m:r>
                        </m:e>
                      </m:acc>
                      <m:r>
                        <a:rPr lang="en-US" sz="1350" b="1" i="1">
                          <a:solidFill>
                            <a:srgbClr val="FF0000"/>
                          </a:solidFill>
                          <a:latin typeface="Cambria Math" charset="0"/>
                        </a:rPr>
                        <m:t>=−.</m:t>
                      </m:r>
                      <m:r>
                        <a:rPr lang="en-US" sz="1350" b="1" i="1">
                          <a:solidFill>
                            <a:srgbClr val="FF0000"/>
                          </a:solidFill>
                          <a:latin typeface="Cambria Math" charset="0"/>
                        </a:rPr>
                        <m:t>𝟏𝟖</m:t>
                      </m:r>
                      <m:r>
                        <a:rPr lang="en-US" sz="1350" b="1" i="1">
                          <a:solidFill>
                            <a:srgbClr val="FF0000"/>
                          </a:solidFill>
                          <a:latin typeface="Cambria Math" charset="0"/>
                        </a:rPr>
                        <m:t>+</m:t>
                      </m:r>
                      <m:r>
                        <a:rPr lang="en-US" sz="1350" b="1" i="1">
                          <a:solidFill>
                            <a:srgbClr val="FF0000"/>
                          </a:solidFill>
                          <a:latin typeface="Cambria Math" charset="0"/>
                        </a:rPr>
                        <m:t>𝟑</m:t>
                      </m:r>
                      <m:r>
                        <a:rPr lang="en-US" sz="1350" b="1" i="1">
                          <a:solidFill>
                            <a:srgbClr val="FF0000"/>
                          </a:solidFill>
                          <a:latin typeface="Cambria Math" charset="0"/>
                        </a:rPr>
                        <m:t>.</m:t>
                      </m:r>
                      <m:r>
                        <a:rPr lang="en-US" sz="1350" b="1" i="1">
                          <a:solidFill>
                            <a:srgbClr val="FF0000"/>
                          </a:solidFill>
                          <a:latin typeface="Cambria Math" charset="0"/>
                        </a:rPr>
                        <m:t>𝟎𝟔</m:t>
                      </m:r>
                      <m:r>
                        <a:rPr lang="en-US" sz="1350" b="1" i="1">
                          <a:solidFill>
                            <a:srgbClr val="FF0000"/>
                          </a:solidFill>
                          <a:latin typeface="Cambria Math" charset="0"/>
                        </a:rPr>
                        <m:t>𝑿</m:t>
                      </m:r>
                    </m:oMath>
                  </m:oMathPara>
                </a14:m>
                <a:endParaRPr lang="en-US" sz="1350" b="1" dirty="0">
                  <a:solidFill>
                    <a:srgbClr val="FF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505072" y="5212450"/>
                <a:ext cx="2236190" cy="213392"/>
              </a:xfrm>
              <a:prstGeom prst="rect">
                <a:avLst/>
              </a:prstGeom>
              <a:blipFill>
                <a:blip r:embed="rId4"/>
                <a:stretch>
                  <a:fillRect l="-2180" t="-22857" r="-1090"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505072" y="5500110"/>
                <a:ext cx="2247410"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chemeClr val="accent6">
                              <a:lumMod val="75000"/>
                            </a:schemeClr>
                          </a:solidFill>
                          <a:latin typeface="Cambria Math" charset="0"/>
                        </a:rPr>
                        <m:t>𝑻𝒚𝒑𝒆</m:t>
                      </m:r>
                      <m:r>
                        <a:rPr lang="en-US" sz="1350" b="1" i="1">
                          <a:solidFill>
                            <a:schemeClr val="accent6">
                              <a:lumMod val="75000"/>
                            </a:schemeClr>
                          </a:solidFill>
                          <a:latin typeface="Cambria Math" charset="0"/>
                        </a:rPr>
                        <m:t> </m:t>
                      </m:r>
                      <m:r>
                        <a:rPr lang="en-US" sz="1350" b="1" i="1">
                          <a:solidFill>
                            <a:schemeClr val="accent6">
                              <a:lumMod val="75000"/>
                            </a:schemeClr>
                          </a:solidFill>
                          <a:latin typeface="Cambria Math" charset="0"/>
                        </a:rPr>
                        <m:t>𝑩</m:t>
                      </m:r>
                      <m:r>
                        <a:rPr lang="en-US" sz="1350" b="1" i="1">
                          <a:solidFill>
                            <a:schemeClr val="accent6">
                              <a:lumMod val="75000"/>
                            </a:schemeClr>
                          </a:solidFill>
                          <a:latin typeface="Cambria Math" charset="0"/>
                        </a:rPr>
                        <m:t>:   </m:t>
                      </m:r>
                      <m:acc>
                        <m:accPr>
                          <m:chr m:val="̂"/>
                          <m:ctrlPr>
                            <a:rPr lang="en-US" sz="1350" b="1" i="1">
                              <a:solidFill>
                                <a:schemeClr val="accent6">
                                  <a:lumMod val="75000"/>
                                </a:schemeClr>
                              </a:solidFill>
                              <a:latin typeface="Cambria Math" panose="02040503050406030204" pitchFamily="18" charset="0"/>
                            </a:rPr>
                          </m:ctrlPr>
                        </m:accPr>
                        <m:e>
                          <m:r>
                            <a:rPr lang="en-US" sz="1350" b="1" i="1">
                              <a:solidFill>
                                <a:schemeClr val="accent6">
                                  <a:lumMod val="75000"/>
                                </a:schemeClr>
                              </a:solidFill>
                              <a:latin typeface="Cambria Math" charset="0"/>
                            </a:rPr>
                            <m:t>𝒀</m:t>
                          </m:r>
                        </m:e>
                      </m:acc>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𝟏𝟖</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𝟑</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𝟎𝟔</m:t>
                      </m:r>
                      <m:r>
                        <a:rPr lang="en-US" sz="1350" b="1" i="1">
                          <a:solidFill>
                            <a:schemeClr val="accent6">
                              <a:lumMod val="75000"/>
                            </a:schemeClr>
                          </a:solidFill>
                          <a:latin typeface="Cambria Math" charset="0"/>
                        </a:rPr>
                        <m:t>𝑿</m:t>
                      </m:r>
                    </m:oMath>
                  </m:oMathPara>
                </a14:m>
                <a:endParaRPr lang="en-US" sz="1350" b="1" dirty="0">
                  <a:solidFill>
                    <a:schemeClr val="accent6">
                      <a:lumMod val="75000"/>
                    </a:schemeClr>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505072" y="5500110"/>
                <a:ext cx="2247410" cy="213392"/>
              </a:xfrm>
              <a:prstGeom prst="rect">
                <a:avLst/>
              </a:prstGeom>
              <a:blipFill>
                <a:blip r:embed="rId5"/>
                <a:stretch>
                  <a:fillRect l="-2168" t="-22857" r="-1084" b="-31429"/>
                </a:stretch>
              </a:blipFill>
            </p:spPr>
            <p:txBody>
              <a:bodyPr/>
              <a:lstStyle/>
              <a:p>
                <a:r>
                  <a:rPr lang="en-US">
                    <a:noFill/>
                  </a:rPr>
                  <a:t> </a:t>
                </a:r>
              </a:p>
            </p:txBody>
          </p:sp>
        </mc:Fallback>
      </mc:AlternateContent>
      <p:pic>
        <p:nvPicPr>
          <p:cNvPr id="4" name="Picture 3"/>
          <p:cNvPicPr>
            <a:picLocks noChangeAspect="1"/>
          </p:cNvPicPr>
          <p:nvPr/>
        </p:nvPicPr>
        <p:blipFill>
          <a:blip r:embed="rId6"/>
          <a:stretch>
            <a:fillRect/>
          </a:stretch>
        </p:blipFill>
        <p:spPr>
          <a:xfrm>
            <a:off x="4442570" y="2035815"/>
            <a:ext cx="4375566" cy="2936235"/>
          </a:xfrm>
          <a:prstGeom prst="rect">
            <a:avLst/>
          </a:prstGeom>
        </p:spPr>
      </p:pic>
    </p:spTree>
    <p:extLst>
      <p:ext uri="{BB962C8B-B14F-4D97-AF65-F5344CB8AC3E}">
        <p14:creationId xmlns:p14="http://schemas.microsoft.com/office/powerpoint/2010/main" val="2746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81000"/>
            <a:ext cx="7886700" cy="1432214"/>
          </a:xfrm>
        </p:spPr>
        <p:txBody>
          <a:bodyPr>
            <a:normAutofit fontScale="90000"/>
          </a:bodyPr>
          <a:lstStyle/>
          <a:p>
            <a:r>
              <a:rPr lang="en-US" dirty="0"/>
              <a:t>What do we think about these from before?</a:t>
            </a:r>
            <a:br>
              <a:rPr lang="en-US" dirty="0"/>
            </a:br>
            <a:r>
              <a:rPr lang="en-US" dirty="0"/>
              <a:t>Different Slopes?</a:t>
            </a:r>
          </a:p>
        </p:txBody>
      </p:sp>
      <p:pic>
        <p:nvPicPr>
          <p:cNvPr id="7" name="Picture 6"/>
          <p:cNvPicPr>
            <a:picLocks noChangeAspect="1"/>
          </p:cNvPicPr>
          <p:nvPr/>
        </p:nvPicPr>
        <p:blipFill>
          <a:blip r:embed="rId2"/>
          <a:stretch>
            <a:fillRect/>
          </a:stretch>
        </p:blipFill>
        <p:spPr>
          <a:xfrm>
            <a:off x="395180" y="1963076"/>
            <a:ext cx="3875484" cy="3875484"/>
          </a:xfrm>
          <a:prstGeom prst="rect">
            <a:avLst/>
          </a:prstGeom>
        </p:spPr>
      </p:pic>
      <p:pic>
        <p:nvPicPr>
          <p:cNvPr id="8" name="Picture 7"/>
          <p:cNvPicPr>
            <a:picLocks noChangeAspect="1"/>
          </p:cNvPicPr>
          <p:nvPr/>
        </p:nvPicPr>
        <p:blipFill>
          <a:blip r:embed="rId3"/>
          <a:stretch>
            <a:fillRect/>
          </a:stretch>
        </p:blipFill>
        <p:spPr>
          <a:xfrm>
            <a:off x="395179" y="1963076"/>
            <a:ext cx="3802748" cy="3842725"/>
          </a:xfrm>
          <a:prstGeom prst="rect">
            <a:avLst/>
          </a:prstGeom>
        </p:spPr>
      </p:pic>
      <p:pic>
        <p:nvPicPr>
          <p:cNvPr id="9" name="Picture 8"/>
          <p:cNvPicPr>
            <a:picLocks noChangeAspect="1"/>
          </p:cNvPicPr>
          <p:nvPr/>
        </p:nvPicPr>
        <p:blipFill>
          <a:blip r:embed="rId4"/>
          <a:stretch>
            <a:fillRect/>
          </a:stretch>
        </p:blipFill>
        <p:spPr>
          <a:xfrm>
            <a:off x="4440813" y="1963075"/>
            <a:ext cx="4175086" cy="2925848"/>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5167033" y="5111524"/>
                <a:ext cx="2314736"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rgbClr val="FF0000"/>
                          </a:solidFill>
                          <a:latin typeface="Cambria Math" charset="0"/>
                        </a:rPr>
                        <m:t>𝑻𝒚𝒑𝒆</m:t>
                      </m:r>
                      <m:r>
                        <a:rPr lang="en-US" sz="1350" b="1" i="1">
                          <a:solidFill>
                            <a:srgbClr val="FF0000"/>
                          </a:solidFill>
                          <a:latin typeface="Cambria Math" charset="0"/>
                        </a:rPr>
                        <m:t> </m:t>
                      </m:r>
                      <m:r>
                        <a:rPr lang="en-US" sz="1350" b="1" i="1">
                          <a:solidFill>
                            <a:srgbClr val="FF0000"/>
                          </a:solidFill>
                          <a:latin typeface="Cambria Math" charset="0"/>
                        </a:rPr>
                        <m:t>𝑨</m:t>
                      </m:r>
                      <m:r>
                        <a:rPr lang="en-US" sz="1350" b="1" i="1">
                          <a:solidFill>
                            <a:srgbClr val="FF0000"/>
                          </a:solidFill>
                          <a:latin typeface="Cambria Math" charset="0"/>
                        </a:rPr>
                        <m:t>:   </m:t>
                      </m:r>
                      <m:acc>
                        <m:accPr>
                          <m:chr m:val="̂"/>
                          <m:ctrlPr>
                            <a:rPr lang="en-US" sz="1350" b="1" i="1">
                              <a:solidFill>
                                <a:srgbClr val="FF0000"/>
                              </a:solidFill>
                              <a:latin typeface="Cambria Math" panose="02040503050406030204" pitchFamily="18" charset="0"/>
                            </a:rPr>
                          </m:ctrlPr>
                        </m:accPr>
                        <m:e>
                          <m:r>
                            <a:rPr lang="en-US" sz="1350" b="1" i="1">
                              <a:solidFill>
                                <a:srgbClr val="FF0000"/>
                              </a:solidFill>
                              <a:latin typeface="Cambria Math" charset="0"/>
                            </a:rPr>
                            <m:t>𝒀</m:t>
                          </m:r>
                        </m:e>
                      </m:acc>
                      <m:r>
                        <a:rPr lang="en-US" sz="1350" b="1" i="1">
                          <a:solidFill>
                            <a:srgbClr val="FF0000"/>
                          </a:solidFill>
                          <a:latin typeface="Cambria Math" charset="0"/>
                        </a:rPr>
                        <m:t>=</m:t>
                      </m:r>
                      <m:r>
                        <a:rPr lang="en-US" sz="1350" b="1" i="1">
                          <a:solidFill>
                            <a:srgbClr val="FF0000"/>
                          </a:solidFill>
                          <a:latin typeface="Cambria Math" charset="0"/>
                        </a:rPr>
                        <m:t>𝟓𝟎</m:t>
                      </m:r>
                      <m:r>
                        <a:rPr lang="en-US" sz="1350" b="1" i="1">
                          <a:solidFill>
                            <a:srgbClr val="FF0000"/>
                          </a:solidFill>
                          <a:latin typeface="Cambria Math" charset="0"/>
                        </a:rPr>
                        <m:t>.</m:t>
                      </m:r>
                      <m:r>
                        <a:rPr lang="en-US" sz="1350" b="1" i="1">
                          <a:solidFill>
                            <a:srgbClr val="FF0000"/>
                          </a:solidFill>
                          <a:latin typeface="Cambria Math" charset="0"/>
                        </a:rPr>
                        <m:t>𝟐𝟕</m:t>
                      </m:r>
                      <m:r>
                        <a:rPr lang="en-US" sz="1350" b="1" i="1">
                          <a:solidFill>
                            <a:srgbClr val="FF0000"/>
                          </a:solidFill>
                          <a:latin typeface="Cambria Math" charset="0"/>
                        </a:rPr>
                        <m:t>+</m:t>
                      </m:r>
                      <m:r>
                        <a:rPr lang="en-US" sz="1350" b="1" i="1">
                          <a:solidFill>
                            <a:srgbClr val="FF0000"/>
                          </a:solidFill>
                          <a:latin typeface="Cambria Math" charset="0"/>
                        </a:rPr>
                        <m:t>𝟐</m:t>
                      </m:r>
                      <m:r>
                        <a:rPr lang="en-US" sz="1350" b="1" i="1">
                          <a:solidFill>
                            <a:srgbClr val="FF0000"/>
                          </a:solidFill>
                          <a:latin typeface="Cambria Math" charset="0"/>
                        </a:rPr>
                        <m:t>.</m:t>
                      </m:r>
                      <m:r>
                        <a:rPr lang="en-US" sz="1350" b="1" i="1">
                          <a:solidFill>
                            <a:srgbClr val="FF0000"/>
                          </a:solidFill>
                          <a:latin typeface="Cambria Math" charset="0"/>
                        </a:rPr>
                        <m:t>𝟗𝟗</m:t>
                      </m:r>
                      <m:r>
                        <a:rPr lang="en-US" sz="1350" b="1" i="1">
                          <a:solidFill>
                            <a:srgbClr val="FF0000"/>
                          </a:solidFill>
                          <a:latin typeface="Cambria Math" charset="0"/>
                        </a:rPr>
                        <m:t>𝑿</m:t>
                      </m:r>
                    </m:oMath>
                  </m:oMathPara>
                </a14:m>
                <a:endParaRPr lang="en-US" sz="1350" b="1" dirty="0">
                  <a:solidFill>
                    <a:srgbClr val="FF000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167033" y="5111524"/>
                <a:ext cx="2314736" cy="213392"/>
              </a:xfrm>
              <a:prstGeom prst="rect">
                <a:avLst/>
              </a:prstGeom>
              <a:blipFill>
                <a:blip r:embed="rId5"/>
                <a:stretch>
                  <a:fillRect l="-2111" t="-25714" r="-1319"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440814" y="5442461"/>
                <a:ext cx="4463851"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chemeClr val="accent6">
                              <a:lumMod val="75000"/>
                            </a:schemeClr>
                          </a:solidFill>
                          <a:latin typeface="Cambria Math" charset="0"/>
                        </a:rPr>
                        <m:t>𝑻𝒚𝒑𝒆</m:t>
                      </m:r>
                      <m:r>
                        <a:rPr lang="en-US" sz="1350" b="1" i="1">
                          <a:solidFill>
                            <a:schemeClr val="accent6">
                              <a:lumMod val="75000"/>
                            </a:schemeClr>
                          </a:solidFill>
                          <a:latin typeface="Cambria Math" charset="0"/>
                        </a:rPr>
                        <m:t> </m:t>
                      </m:r>
                      <m:r>
                        <a:rPr lang="en-US" sz="1350" b="1" i="1">
                          <a:solidFill>
                            <a:schemeClr val="accent6">
                              <a:lumMod val="75000"/>
                            </a:schemeClr>
                          </a:solidFill>
                          <a:latin typeface="Cambria Math" charset="0"/>
                        </a:rPr>
                        <m:t>𝑩</m:t>
                      </m:r>
                      <m:r>
                        <a:rPr lang="en-US" sz="1350" b="1" i="1">
                          <a:solidFill>
                            <a:schemeClr val="accent6">
                              <a:lumMod val="75000"/>
                            </a:schemeClr>
                          </a:solidFill>
                          <a:latin typeface="Cambria Math" charset="0"/>
                        </a:rPr>
                        <m:t>:   </m:t>
                      </m:r>
                      <m:acc>
                        <m:accPr>
                          <m:chr m:val="̂"/>
                          <m:ctrlPr>
                            <a:rPr lang="en-US" sz="1350" b="1" i="1">
                              <a:solidFill>
                                <a:schemeClr val="accent6">
                                  <a:lumMod val="75000"/>
                                </a:schemeClr>
                              </a:solidFill>
                              <a:latin typeface="Cambria Math" panose="02040503050406030204" pitchFamily="18" charset="0"/>
                            </a:rPr>
                          </m:ctrlPr>
                        </m:accPr>
                        <m:e>
                          <m:r>
                            <a:rPr lang="en-US" sz="1350" b="1" i="1">
                              <a:solidFill>
                                <a:schemeClr val="accent6">
                                  <a:lumMod val="75000"/>
                                </a:schemeClr>
                              </a:solidFill>
                              <a:latin typeface="Cambria Math" charset="0"/>
                            </a:rPr>
                            <m:t>𝒀</m:t>
                          </m:r>
                        </m:e>
                      </m:acc>
                      <m:r>
                        <a:rPr lang="en-US" sz="1350" b="1" i="1">
                          <a:solidFill>
                            <a:schemeClr val="accent6">
                              <a:lumMod val="75000"/>
                            </a:schemeClr>
                          </a:solidFill>
                          <a:latin typeface="Cambria Math" charset="0"/>
                        </a:rPr>
                        <m:t>=</m:t>
                      </m:r>
                      <m:d>
                        <m:dPr>
                          <m:ctrlPr>
                            <a:rPr lang="en-US" sz="1350" b="1" i="1">
                              <a:solidFill>
                                <a:schemeClr val="accent6">
                                  <a:lumMod val="75000"/>
                                </a:schemeClr>
                              </a:solidFill>
                              <a:latin typeface="Cambria Math" panose="02040503050406030204" pitchFamily="18" charset="0"/>
                            </a:rPr>
                          </m:ctrlPr>
                        </m:dPr>
                        <m:e>
                          <m:r>
                            <a:rPr lang="en-US" sz="1350" b="1" i="1">
                              <a:solidFill>
                                <a:schemeClr val="accent6">
                                  <a:lumMod val="75000"/>
                                </a:schemeClr>
                              </a:solidFill>
                              <a:latin typeface="Cambria Math" charset="0"/>
                            </a:rPr>
                            <m:t>𝟓𝟎</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𝟐𝟕</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𝟗</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𝟗𝟑</m:t>
                          </m:r>
                        </m:e>
                      </m:d>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𝟗𝟗</m:t>
                      </m:r>
                      <m:r>
                        <a:rPr lang="en-US" sz="1350" b="1" i="1">
                          <a:solidFill>
                            <a:schemeClr val="accent6">
                              <a:lumMod val="75000"/>
                            </a:schemeClr>
                          </a:solidFill>
                          <a:latin typeface="Cambria Math" charset="0"/>
                        </a:rPr>
                        <m:t>𝑿</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𝟔𝟎</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𝟐𝟎</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𝟗𝟗</m:t>
                      </m:r>
                      <m:r>
                        <a:rPr lang="en-US" sz="1350" b="1" i="1">
                          <a:solidFill>
                            <a:schemeClr val="accent6">
                              <a:lumMod val="75000"/>
                            </a:schemeClr>
                          </a:solidFill>
                          <a:latin typeface="Cambria Math" charset="0"/>
                        </a:rPr>
                        <m:t>𝑿</m:t>
                      </m:r>
                    </m:oMath>
                  </m:oMathPara>
                </a14:m>
                <a:endParaRPr lang="en-US" sz="1350" b="1" dirty="0">
                  <a:solidFill>
                    <a:schemeClr val="accent6">
                      <a:lumMod val="75000"/>
                    </a:schemeClr>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440814" y="5442461"/>
                <a:ext cx="4463851" cy="213392"/>
              </a:xfrm>
              <a:prstGeom prst="rect">
                <a:avLst/>
              </a:prstGeom>
              <a:blipFill>
                <a:blip r:embed="rId6"/>
                <a:stretch>
                  <a:fillRect l="-819" t="-25714" r="-273" b="-31429"/>
                </a:stretch>
              </a:blipFill>
            </p:spPr>
            <p:txBody>
              <a:bodyPr/>
              <a:lstStyle/>
              <a:p>
                <a:r>
                  <a:rPr lang="en-US">
                    <a:noFill/>
                  </a:rPr>
                  <a:t> </a:t>
                </a:r>
              </a:p>
            </p:txBody>
          </p:sp>
        </mc:Fallback>
      </mc:AlternateContent>
    </p:spTree>
    <p:extLst>
      <p:ext uri="{BB962C8B-B14F-4D97-AF65-F5344CB8AC3E}">
        <p14:creationId xmlns:p14="http://schemas.microsoft.com/office/powerpoint/2010/main" val="8475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0869"/>
            <a:ext cx="7200900" cy="479822"/>
          </a:xfrm>
        </p:spPr>
        <p:txBody>
          <a:bodyPr>
            <a:normAutofit fontScale="90000"/>
          </a:bodyPr>
          <a:lstStyle/>
          <a:p>
            <a:r>
              <a:rPr lang="en-US" dirty="0" err="1"/>
              <a:t>Meadowfoam</a:t>
            </a:r>
            <a:r>
              <a:rPr lang="en-US" dirty="0"/>
              <a:t>: Intensity Only</a:t>
            </a:r>
          </a:p>
        </p:txBody>
      </p:sp>
      <mc:AlternateContent xmlns:mc="http://schemas.openxmlformats.org/markup-compatibility/2006" xmlns:a14="http://schemas.microsoft.com/office/drawing/2010/main">
        <mc:Choice Requires="a14">
          <p:sp>
            <p:nvSpPr>
              <p:cNvPr id="8" name="TextBox 7"/>
              <p:cNvSpPr txBox="1"/>
              <p:nvPr/>
            </p:nvSpPr>
            <p:spPr>
              <a:xfrm>
                <a:off x="1368106" y="1620610"/>
                <a:ext cx="3131819"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350" i="1">
                              <a:latin typeface="Cambria Math" panose="02040503050406030204" pitchFamily="18" charset="0"/>
                              <a:ea typeface="Cambria Math"/>
                            </a:rPr>
                          </m:ctrlPr>
                        </m:accPr>
                        <m:e>
                          <m:r>
                            <a:rPr lang="en-US" sz="1350" i="1">
                              <a:latin typeface="Cambria Math"/>
                              <a:ea typeface="Cambria Math"/>
                            </a:rPr>
                            <m:t>𝜇</m:t>
                          </m:r>
                        </m:e>
                      </m:acc>
                      <m:r>
                        <m:rPr>
                          <m:nor/>
                        </m:rPr>
                        <a:rPr lang="en-US" sz="1350" dirty="0"/>
                        <m:t>{</m:t>
                      </m:r>
                      <m:r>
                        <m:rPr>
                          <m:nor/>
                        </m:rPr>
                        <a:rPr lang="en-US" sz="1350" dirty="0"/>
                        <m:t>flowers</m:t>
                      </m:r>
                      <m:r>
                        <m:rPr>
                          <m:nor/>
                        </m:rPr>
                        <a:rPr lang="en-US" sz="1350" dirty="0"/>
                        <m:t>|</m:t>
                      </m:r>
                      <m:r>
                        <m:rPr>
                          <m:sty m:val="p"/>
                        </m:rPr>
                        <a:rPr lang="en-US" sz="1350" i="1" dirty="0">
                          <a:latin typeface="Cambria Math" panose="02040503050406030204" pitchFamily="18" charset="0"/>
                        </a:rPr>
                        <m:t>Intensity</m:t>
                      </m:r>
                      <m:r>
                        <m:rPr>
                          <m:nor/>
                        </m:rPr>
                        <a:rPr lang="en-US" sz="1350" dirty="0"/>
                        <m:t>} = </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rPr>
                            <m:t>0</m:t>
                          </m:r>
                        </m:sub>
                      </m:sSub>
                      <m:r>
                        <a:rPr lang="en-US" sz="1350" i="1" dirty="0">
                          <a:latin typeface="Cambria Math"/>
                        </a:rPr>
                        <m:t>+</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ea typeface="Cambria Math"/>
                            </a:rPr>
                            <m:t>1</m:t>
                          </m:r>
                        </m:sub>
                      </m:sSub>
                      <m:r>
                        <a:rPr lang="en-US" sz="1350" i="1" dirty="0">
                          <a:latin typeface="Cambria Math" charset="0"/>
                          <a:ea typeface="Cambria Math"/>
                        </a:rPr>
                        <m:t>𝐼𝑛𝑡𝑒𝑛𝑠𝑖𝑡𝑦</m:t>
                      </m:r>
                    </m:oMath>
                  </m:oMathPara>
                </a14:m>
                <a:endParaRPr lang="en-US" sz="1350" dirty="0"/>
              </a:p>
            </p:txBody>
          </p:sp>
        </mc:Choice>
        <mc:Fallback xmlns="">
          <p:sp>
            <p:nvSpPr>
              <p:cNvPr id="8" name="TextBox 7"/>
              <p:cNvSpPr txBox="1">
                <a:spLocks noRot="1" noChangeAspect="1" noMove="1" noResize="1" noEditPoints="1" noAdjustHandles="1" noChangeArrowheads="1" noChangeShapeType="1" noTextEdit="1"/>
              </p:cNvSpPr>
              <p:nvPr/>
            </p:nvSpPr>
            <p:spPr>
              <a:xfrm>
                <a:off x="1368106" y="1620610"/>
                <a:ext cx="3131819" cy="300082"/>
              </a:xfrm>
              <a:prstGeom prst="rect">
                <a:avLst/>
              </a:prstGeom>
              <a:blipFill>
                <a:blip r:embed="rId3"/>
                <a:stretch>
                  <a:fillRect b="-8163"/>
                </a:stretch>
              </a:blipFill>
            </p:spPr>
            <p:txBody>
              <a:bodyPr/>
              <a:lstStyle/>
              <a:p>
                <a:r>
                  <a:rPr lang="en-US">
                    <a:noFill/>
                  </a:rPr>
                  <a:t> </a:t>
                </a:r>
              </a:p>
            </p:txBody>
          </p:sp>
        </mc:Fallback>
      </mc:AlternateContent>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396" y="1470313"/>
            <a:ext cx="3128963" cy="1548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5"/>
          <a:stretch>
            <a:fillRect/>
          </a:stretch>
        </p:blipFill>
        <p:spPr>
          <a:xfrm>
            <a:off x="363682" y="2279999"/>
            <a:ext cx="4534334" cy="3022889"/>
          </a:xfrm>
          <a:prstGeom prst="rect">
            <a:avLst/>
          </a:prstGeom>
        </p:spPr>
      </p:pic>
      <p:pic>
        <p:nvPicPr>
          <p:cNvPr id="4" name="Picture 3"/>
          <p:cNvPicPr>
            <a:picLocks noChangeAspect="1"/>
          </p:cNvPicPr>
          <p:nvPr/>
        </p:nvPicPr>
        <p:blipFill>
          <a:blip r:embed="rId6"/>
          <a:stretch>
            <a:fillRect/>
          </a:stretch>
        </p:blipFill>
        <p:spPr>
          <a:xfrm>
            <a:off x="5485685" y="3111947"/>
            <a:ext cx="2452385" cy="2452385"/>
          </a:xfrm>
          <a:prstGeom prst="rect">
            <a:avLst/>
          </a:prstGeom>
        </p:spPr>
      </p:pic>
      <p:pic>
        <p:nvPicPr>
          <p:cNvPr id="5" name="Picture 4"/>
          <p:cNvPicPr>
            <a:picLocks noChangeAspect="1"/>
          </p:cNvPicPr>
          <p:nvPr/>
        </p:nvPicPr>
        <p:blipFill>
          <a:blip r:embed="rId7"/>
          <a:stretch>
            <a:fillRect/>
          </a:stretch>
        </p:blipFill>
        <p:spPr>
          <a:xfrm>
            <a:off x="2468707" y="5657447"/>
            <a:ext cx="6534150" cy="161925"/>
          </a:xfrm>
          <a:prstGeom prst="rect">
            <a:avLst/>
          </a:prstGeom>
        </p:spPr>
      </p:pic>
    </p:spTree>
    <p:extLst>
      <p:ext uri="{BB962C8B-B14F-4D97-AF65-F5344CB8AC3E}">
        <p14:creationId xmlns:p14="http://schemas.microsoft.com/office/powerpoint/2010/main" val="11932687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45250"/>
            <a:ext cx="8458200" cy="332021"/>
          </a:xfrm>
        </p:spPr>
        <p:txBody>
          <a:bodyPr>
            <a:normAutofit fontScale="90000"/>
          </a:bodyPr>
          <a:lstStyle/>
          <a:p>
            <a:r>
              <a:rPr lang="en-US" dirty="0" err="1"/>
              <a:t>Meadowfoam</a:t>
            </a:r>
            <a:r>
              <a:rPr lang="en-US" dirty="0"/>
              <a:t>: Light Intensity and Time</a:t>
            </a:r>
          </a:p>
        </p:txBody>
      </p:sp>
      <mc:AlternateContent xmlns:mc="http://schemas.openxmlformats.org/markup-compatibility/2006" xmlns:a14="http://schemas.microsoft.com/office/drawing/2010/main">
        <mc:Choice Requires="a14">
          <p:sp>
            <p:nvSpPr>
              <p:cNvPr id="8" name="TextBox 7"/>
              <p:cNvSpPr txBox="1"/>
              <p:nvPr/>
            </p:nvSpPr>
            <p:spPr>
              <a:xfrm>
                <a:off x="0" y="1628964"/>
                <a:ext cx="5372561" cy="507831"/>
              </a:xfrm>
              <a:prstGeom prst="rect">
                <a:avLst/>
              </a:prstGeom>
              <a:noFill/>
            </p:spPr>
            <p:txBody>
              <a:bodyPr wrap="none" rtlCol="0">
                <a:spAutoFit/>
              </a:bodyPr>
              <a:lstStyle/>
              <a:p>
                <a14:m>
                  <m:oMath xmlns:m="http://schemas.openxmlformats.org/officeDocument/2006/math">
                    <m:acc>
                      <m:accPr>
                        <m:chr m:val="̂"/>
                        <m:ctrlPr>
                          <a:rPr lang="en-US" sz="1350" i="1">
                            <a:latin typeface="Cambria Math" panose="02040503050406030204" pitchFamily="18" charset="0"/>
                            <a:ea typeface="Cambria Math"/>
                          </a:rPr>
                        </m:ctrlPr>
                      </m:accPr>
                      <m:e>
                        <m:r>
                          <a:rPr lang="en-US" sz="1350" i="1">
                            <a:latin typeface="Cambria Math"/>
                            <a:ea typeface="Cambria Math"/>
                          </a:rPr>
                          <m:t>𝜇</m:t>
                        </m:r>
                      </m:e>
                    </m:acc>
                    <m:r>
                      <m:rPr>
                        <m:nor/>
                      </m:rPr>
                      <a:rPr lang="en-US" sz="1350" dirty="0"/>
                      <m:t>{</m:t>
                    </m:r>
                    <m:r>
                      <m:rPr>
                        <m:nor/>
                      </m:rPr>
                      <a:rPr lang="en-US" sz="1350" dirty="0"/>
                      <m:t>flowers</m:t>
                    </m:r>
                    <m:r>
                      <m:rPr>
                        <m:nor/>
                      </m:rPr>
                      <a:rPr lang="en-US" sz="1350" dirty="0"/>
                      <m:t>|</m:t>
                    </m:r>
                    <m:r>
                      <m:rPr>
                        <m:nor/>
                      </m:rPr>
                      <a:rPr lang="en-US" sz="1350" dirty="0"/>
                      <m:t>Intensity</m:t>
                    </m:r>
                    <m:r>
                      <m:rPr>
                        <m:nor/>
                      </m:rPr>
                      <a:rPr lang="en-US" sz="1350" dirty="0"/>
                      <m:t>} = </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rPr>
                          <m:t>0</m:t>
                        </m:r>
                      </m:sub>
                    </m:sSub>
                    <m:r>
                      <a:rPr lang="en-US" sz="1350" i="1" dirty="0">
                        <a:latin typeface="Cambria Math"/>
                      </a:rPr>
                      <m:t>+</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ea typeface="Cambria Math"/>
                          </a:rPr>
                          <m:t>1</m:t>
                        </m:r>
                      </m:sub>
                    </m:sSub>
                    <m:r>
                      <a:rPr lang="en-US" sz="1350" i="1" dirty="0">
                        <a:latin typeface="Cambria Math" charset="0"/>
                        <a:ea typeface="Cambria Math"/>
                      </a:rPr>
                      <m:t>𝐼𝑛𝑡𝑒𝑛𝑠𝑖𝑡𝑦</m:t>
                    </m:r>
                    <m:r>
                      <a:rPr lang="en-US" sz="1350" i="1" dirty="0">
                        <a:latin typeface="Cambria Math"/>
                      </a:rPr>
                      <m:t>+</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ea typeface="Cambria Math"/>
                          </a:rPr>
                          <m:t>2</m:t>
                        </m:r>
                      </m:sub>
                    </m:sSub>
                    <m:r>
                      <a:rPr lang="en-US" sz="1350" i="1" dirty="0">
                        <a:latin typeface="Cambria Math"/>
                        <a:ea typeface="Cambria Math"/>
                      </a:rPr>
                      <m:t>𝑡𝑖𝑚𝑒</m:t>
                    </m:r>
                  </m:oMath>
                </a14:m>
                <a:r>
                  <a:rPr lang="en-US" sz="1350" dirty="0"/>
                  <a:t> </a:t>
                </a:r>
                <a14:m>
                  <m:oMath xmlns:m="http://schemas.openxmlformats.org/officeDocument/2006/math">
                    <m:r>
                      <a:rPr lang="en-US" sz="1350" i="1" dirty="0">
                        <a:latin typeface="Cambria Math"/>
                      </a:rPr>
                      <m:t>+</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charset="0"/>
                            <a:ea typeface="Cambria Math"/>
                          </a:rPr>
                          <m:t>3</m:t>
                        </m:r>
                      </m:sub>
                    </m:sSub>
                    <m:r>
                      <a:rPr lang="en-US" sz="1350" i="1" dirty="0">
                        <a:latin typeface="Cambria Math" charset="0"/>
                        <a:ea typeface="Cambria Math"/>
                      </a:rPr>
                      <m:t>𝐼𝑛𝑡𝑒𝑛𝑠𝑖𝑡𝑦</m:t>
                    </m:r>
                    <m:r>
                      <a:rPr lang="en-US" sz="1350" i="1" dirty="0">
                        <a:latin typeface="Cambria Math" charset="0"/>
                        <a:ea typeface="Cambria Math"/>
                      </a:rPr>
                      <m:t>∗</m:t>
                    </m:r>
                    <m:r>
                      <a:rPr lang="en-US" sz="1350" i="1" dirty="0">
                        <a:latin typeface="Cambria Math" charset="0"/>
                        <a:ea typeface="Cambria Math"/>
                      </a:rPr>
                      <m:t>𝑡𝑖𝑚𝑒</m:t>
                    </m:r>
                  </m:oMath>
                </a14:m>
                <a:endParaRPr lang="en-US" sz="1350" dirty="0"/>
              </a:p>
              <a:p>
                <a:endParaRPr lang="en-US" sz="1350" dirty="0"/>
              </a:p>
            </p:txBody>
          </p:sp>
        </mc:Choice>
        <mc:Fallback xmlns="">
          <p:sp>
            <p:nvSpPr>
              <p:cNvPr id="8" name="TextBox 7"/>
              <p:cNvSpPr txBox="1">
                <a:spLocks noRot="1" noChangeAspect="1" noMove="1" noResize="1" noEditPoints="1" noAdjustHandles="1" noChangeArrowheads="1" noChangeShapeType="1" noTextEdit="1"/>
              </p:cNvSpPr>
              <p:nvPr/>
            </p:nvSpPr>
            <p:spPr>
              <a:xfrm>
                <a:off x="0" y="1628964"/>
                <a:ext cx="5372561" cy="507831"/>
              </a:xfrm>
              <a:prstGeom prst="rect">
                <a:avLst/>
              </a:prstGeom>
              <a:blipFill>
                <a:blip r:embed="rId3"/>
                <a:stretch>
                  <a:fillRect/>
                </a:stretch>
              </a:blipFill>
            </p:spPr>
            <p:txBody>
              <a:bodyPr/>
              <a:lstStyle/>
              <a:p>
                <a:r>
                  <a:rPr lang="en-US">
                    <a:noFill/>
                  </a:rPr>
                  <a:t> </a:t>
                </a:r>
              </a:p>
            </p:txBody>
          </p:sp>
        </mc:Fallback>
      </mc:AlternateContent>
      <p:pic>
        <p:nvPicPr>
          <p:cNvPr id="9" name="Picture 8"/>
          <p:cNvPicPr>
            <a:picLocks noChangeAspect="1"/>
          </p:cNvPicPr>
          <p:nvPr/>
        </p:nvPicPr>
        <p:blipFill>
          <a:blip r:embed="rId4"/>
          <a:stretch>
            <a:fillRect/>
          </a:stretch>
        </p:blipFill>
        <p:spPr>
          <a:xfrm>
            <a:off x="5237696" y="1459924"/>
            <a:ext cx="3788198" cy="3803073"/>
          </a:xfrm>
          <a:prstGeom prst="rect">
            <a:avLst/>
          </a:prstGeom>
        </p:spPr>
      </p:pic>
      <p:pic>
        <p:nvPicPr>
          <p:cNvPr id="10" name="Picture 9"/>
          <p:cNvPicPr>
            <a:picLocks noChangeAspect="1"/>
          </p:cNvPicPr>
          <p:nvPr/>
        </p:nvPicPr>
        <p:blipFill>
          <a:blip r:embed="rId5"/>
          <a:stretch>
            <a:fillRect/>
          </a:stretch>
        </p:blipFill>
        <p:spPr>
          <a:xfrm>
            <a:off x="3234694" y="5543252"/>
            <a:ext cx="5791200" cy="142875"/>
          </a:xfrm>
          <a:prstGeom prst="rect">
            <a:avLst/>
          </a:prstGeom>
        </p:spPr>
      </p:pic>
      <p:pic>
        <p:nvPicPr>
          <p:cNvPr id="11" name="Picture 10"/>
          <p:cNvPicPr>
            <a:picLocks noChangeAspect="1"/>
          </p:cNvPicPr>
          <p:nvPr/>
        </p:nvPicPr>
        <p:blipFill>
          <a:blip r:embed="rId6"/>
          <a:stretch>
            <a:fillRect/>
          </a:stretch>
        </p:blipFill>
        <p:spPr>
          <a:xfrm>
            <a:off x="454968" y="2113711"/>
            <a:ext cx="4418734" cy="3066734"/>
          </a:xfrm>
          <a:prstGeom prst="rect">
            <a:avLst/>
          </a:prstGeom>
        </p:spPr>
      </p:pic>
    </p:spTree>
    <p:extLst>
      <p:ext uri="{BB962C8B-B14F-4D97-AF65-F5344CB8AC3E}">
        <p14:creationId xmlns:p14="http://schemas.microsoft.com/office/powerpoint/2010/main" val="19159309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913287" y="2327180"/>
            <a:ext cx="3066761" cy="3090815"/>
          </a:xfrm>
          <a:prstGeom prst="rect">
            <a:avLst/>
          </a:prstGeom>
        </p:spPr>
      </p:pic>
      <p:sp>
        <p:nvSpPr>
          <p:cNvPr id="2" name="Title 1"/>
          <p:cNvSpPr>
            <a:spLocks noGrp="1"/>
          </p:cNvSpPr>
          <p:nvPr>
            <p:ph type="title"/>
          </p:nvPr>
        </p:nvSpPr>
        <p:spPr>
          <a:xfrm>
            <a:off x="410617" y="945250"/>
            <a:ext cx="8452829" cy="332021"/>
          </a:xfrm>
        </p:spPr>
        <p:txBody>
          <a:bodyPr>
            <a:normAutofit fontScale="90000"/>
          </a:bodyPr>
          <a:lstStyle/>
          <a:p>
            <a:r>
              <a:rPr lang="en-US" dirty="0" err="1"/>
              <a:t>Meadowfoam</a:t>
            </a:r>
            <a:r>
              <a:rPr lang="en-US" dirty="0"/>
              <a:t>: Light Intensity and Time</a:t>
            </a:r>
          </a:p>
        </p:txBody>
      </p:sp>
      <mc:AlternateContent xmlns:mc="http://schemas.openxmlformats.org/markup-compatibility/2006" xmlns:a14="http://schemas.microsoft.com/office/drawing/2010/main">
        <mc:Choice Requires="a14">
          <p:sp>
            <p:nvSpPr>
              <p:cNvPr id="8" name="TextBox 7"/>
              <p:cNvSpPr txBox="1"/>
              <p:nvPr/>
            </p:nvSpPr>
            <p:spPr>
              <a:xfrm>
                <a:off x="410617" y="1857563"/>
                <a:ext cx="3825919"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350" i="1">
                              <a:latin typeface="Cambria Math" panose="02040503050406030204" pitchFamily="18" charset="0"/>
                              <a:ea typeface="Cambria Math"/>
                            </a:rPr>
                          </m:ctrlPr>
                        </m:accPr>
                        <m:e>
                          <m:r>
                            <a:rPr lang="en-US" sz="1350" i="1">
                              <a:latin typeface="Cambria Math"/>
                              <a:ea typeface="Cambria Math"/>
                            </a:rPr>
                            <m:t>𝜇</m:t>
                          </m:r>
                        </m:e>
                      </m:acc>
                      <m:r>
                        <m:rPr>
                          <m:nor/>
                        </m:rPr>
                        <a:rPr lang="en-US" sz="1350" dirty="0"/>
                        <m:t>{</m:t>
                      </m:r>
                      <m:r>
                        <m:rPr>
                          <m:nor/>
                        </m:rPr>
                        <a:rPr lang="en-US" sz="1350" dirty="0"/>
                        <m:t>flowers</m:t>
                      </m:r>
                      <m:r>
                        <m:rPr>
                          <m:nor/>
                        </m:rPr>
                        <a:rPr lang="en-US" sz="1350" dirty="0"/>
                        <m:t>|</m:t>
                      </m:r>
                      <m:r>
                        <m:rPr>
                          <m:nor/>
                        </m:rPr>
                        <a:rPr lang="en-US" sz="1350" dirty="0"/>
                        <m:t>Intensity</m:t>
                      </m:r>
                      <m:r>
                        <m:rPr>
                          <m:nor/>
                        </m:rPr>
                        <a:rPr lang="en-US" sz="1350" dirty="0"/>
                        <m:t>} = </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rPr>
                            <m:t>0</m:t>
                          </m:r>
                        </m:sub>
                      </m:sSub>
                      <m:r>
                        <a:rPr lang="en-US" sz="1350" i="1" dirty="0">
                          <a:latin typeface="Cambria Math"/>
                        </a:rPr>
                        <m:t>+</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ea typeface="Cambria Math"/>
                            </a:rPr>
                            <m:t>1</m:t>
                          </m:r>
                        </m:sub>
                      </m:sSub>
                      <m:r>
                        <a:rPr lang="en-US" sz="1350" i="1" dirty="0">
                          <a:latin typeface="Cambria Math" charset="0"/>
                          <a:ea typeface="Cambria Math"/>
                        </a:rPr>
                        <m:t>𝐼𝑛𝑡𝑒𝑛𝑠𝑖𝑡𝑦</m:t>
                      </m:r>
                      <m:r>
                        <a:rPr lang="en-US" sz="1350" i="1" dirty="0">
                          <a:latin typeface="Cambria Math"/>
                        </a:rPr>
                        <m:t>+</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ea typeface="Cambria Math"/>
                            </a:rPr>
                            <m:t>2</m:t>
                          </m:r>
                        </m:sub>
                      </m:sSub>
                      <m:r>
                        <a:rPr lang="en-US" sz="1350" i="1" dirty="0">
                          <a:latin typeface="Cambria Math"/>
                          <a:ea typeface="Cambria Math"/>
                        </a:rPr>
                        <m:t>𝑡𝑖𝑚𝑒</m:t>
                      </m:r>
                    </m:oMath>
                  </m:oMathPara>
                </a14:m>
                <a:endParaRPr lang="en-US" sz="1350" dirty="0"/>
              </a:p>
            </p:txBody>
          </p:sp>
        </mc:Choice>
        <mc:Fallback xmlns="">
          <p:sp>
            <p:nvSpPr>
              <p:cNvPr id="8" name="TextBox 7"/>
              <p:cNvSpPr txBox="1">
                <a:spLocks noRot="1" noChangeAspect="1" noMove="1" noResize="1" noEditPoints="1" noAdjustHandles="1" noChangeArrowheads="1" noChangeShapeType="1" noTextEdit="1"/>
              </p:cNvSpPr>
              <p:nvPr/>
            </p:nvSpPr>
            <p:spPr>
              <a:xfrm>
                <a:off x="410617" y="1857563"/>
                <a:ext cx="3825919" cy="300082"/>
              </a:xfrm>
              <a:prstGeom prst="rect">
                <a:avLst/>
              </a:prstGeom>
              <a:blipFill>
                <a:blip r:embed="rId4"/>
                <a:stretch>
                  <a:fillRect b="-8163"/>
                </a:stretch>
              </a:blipFill>
            </p:spPr>
            <p:txBody>
              <a:bodyPr/>
              <a:lstStyle/>
              <a:p>
                <a:r>
                  <a:rPr lang="en-US">
                    <a:noFill/>
                  </a:rPr>
                  <a:t> </a:t>
                </a:r>
              </a:p>
            </p:txBody>
          </p:sp>
        </mc:Fallback>
      </mc:AlternateContent>
      <p:sp>
        <p:nvSpPr>
          <p:cNvPr id="3" name="TextBox 2"/>
          <p:cNvSpPr txBox="1"/>
          <p:nvPr/>
        </p:nvSpPr>
        <p:spPr>
          <a:xfrm>
            <a:off x="5657850" y="2232403"/>
            <a:ext cx="1371600" cy="300082"/>
          </a:xfrm>
          <a:prstGeom prst="rect">
            <a:avLst/>
          </a:prstGeom>
          <a:noFill/>
        </p:spPr>
        <p:txBody>
          <a:bodyPr wrap="square" rtlCol="0">
            <a:spAutoFit/>
          </a:bodyPr>
          <a:lstStyle/>
          <a:p>
            <a:r>
              <a:rPr lang="en-US" sz="1350" dirty="0"/>
              <a:t>Slopes = -.04047</a:t>
            </a:r>
          </a:p>
        </p:txBody>
      </p:sp>
      <p:cxnSp>
        <p:nvCxnSpPr>
          <p:cNvPr id="7" name="Straight Arrow Connector 6"/>
          <p:cNvCxnSpPr/>
          <p:nvPr/>
        </p:nvCxnSpPr>
        <p:spPr>
          <a:xfrm>
            <a:off x="6172200" y="2501051"/>
            <a:ext cx="0" cy="8088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46667" y="2456409"/>
            <a:ext cx="11283" cy="16230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714154" y="1371601"/>
            <a:ext cx="4149292" cy="507831"/>
          </a:xfrm>
          <a:prstGeom prst="rect">
            <a:avLst/>
          </a:prstGeom>
          <a:noFill/>
        </p:spPr>
        <p:txBody>
          <a:bodyPr wrap="square" rtlCol="0">
            <a:spAutoFit/>
          </a:bodyPr>
          <a:lstStyle/>
          <a:p>
            <a:r>
              <a:rPr lang="en-US" sz="1350" dirty="0"/>
              <a:t>Intercept = 83.46  </a:t>
            </a:r>
          </a:p>
          <a:p>
            <a:r>
              <a:rPr lang="en-US" sz="1350" dirty="0"/>
              <a:t>(Note that chart y-</a:t>
            </a:r>
            <a:r>
              <a:rPr lang="en-US" sz="1350" dirty="0" err="1"/>
              <a:t>int</a:t>
            </a:r>
            <a:r>
              <a:rPr lang="en-US" sz="1350" dirty="0"/>
              <a:t> is off the left end of the chart.   </a:t>
            </a:r>
          </a:p>
        </p:txBody>
      </p:sp>
      <p:sp>
        <p:nvSpPr>
          <p:cNvPr id="17" name="TextBox 16"/>
          <p:cNvSpPr txBox="1"/>
          <p:nvPr/>
        </p:nvSpPr>
        <p:spPr>
          <a:xfrm>
            <a:off x="4714154" y="1826341"/>
            <a:ext cx="2743200" cy="507831"/>
          </a:xfrm>
          <a:prstGeom prst="rect">
            <a:avLst/>
          </a:prstGeom>
          <a:noFill/>
        </p:spPr>
        <p:txBody>
          <a:bodyPr wrap="square" rtlCol="0">
            <a:spAutoFit/>
          </a:bodyPr>
          <a:lstStyle/>
          <a:p>
            <a:r>
              <a:rPr lang="en-US" sz="1350" dirty="0"/>
              <a:t>Intercept = 83.45417 + (- 12.15833)</a:t>
            </a:r>
          </a:p>
          <a:p>
            <a:r>
              <a:rPr lang="en-US" sz="1350" dirty="0"/>
              <a:t>	= 71.3</a:t>
            </a:r>
          </a:p>
        </p:txBody>
      </p:sp>
      <p:sp>
        <p:nvSpPr>
          <p:cNvPr id="13" name="5-Point Star 12"/>
          <p:cNvSpPr/>
          <p:nvPr/>
        </p:nvSpPr>
        <p:spPr>
          <a:xfrm>
            <a:off x="4841083" y="2610470"/>
            <a:ext cx="166973" cy="17145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5-Point Star 20"/>
          <p:cNvSpPr/>
          <p:nvPr/>
        </p:nvSpPr>
        <p:spPr>
          <a:xfrm>
            <a:off x="4519327" y="1505566"/>
            <a:ext cx="166973" cy="17145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5-Point Star 21"/>
          <p:cNvSpPr/>
          <p:nvPr/>
        </p:nvSpPr>
        <p:spPr>
          <a:xfrm>
            <a:off x="4841083" y="3246398"/>
            <a:ext cx="166973" cy="17145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5-Point Star 22"/>
          <p:cNvSpPr/>
          <p:nvPr/>
        </p:nvSpPr>
        <p:spPr>
          <a:xfrm>
            <a:off x="4547902" y="1876118"/>
            <a:ext cx="166973" cy="17145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16" name="TextBox 15"/>
              <p:cNvSpPr txBox="1"/>
              <p:nvPr/>
            </p:nvSpPr>
            <p:spPr>
              <a:xfrm>
                <a:off x="4305759" y="5434087"/>
                <a:ext cx="4286251" cy="5078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350" i="1">
                              <a:latin typeface="Cambria Math" panose="02040503050406030204" pitchFamily="18" charset="0"/>
                              <a:ea typeface="Cambria Math"/>
                            </a:rPr>
                          </m:ctrlPr>
                        </m:accPr>
                        <m:e>
                          <m:r>
                            <a:rPr lang="en-US" sz="1350" i="1">
                              <a:latin typeface="Cambria Math"/>
                              <a:ea typeface="Cambria Math"/>
                            </a:rPr>
                            <m:t>𝜇</m:t>
                          </m:r>
                        </m:e>
                      </m:acc>
                      <m:r>
                        <m:rPr>
                          <m:nor/>
                        </m:rPr>
                        <a:rPr lang="en-US" sz="1350" dirty="0"/>
                        <m:t>{</m:t>
                      </m:r>
                      <m:r>
                        <m:rPr>
                          <m:nor/>
                        </m:rPr>
                        <a:rPr lang="en-US" sz="1350" dirty="0"/>
                        <m:t>flowers</m:t>
                      </m:r>
                      <m:r>
                        <m:rPr>
                          <m:nor/>
                        </m:rPr>
                        <a:rPr lang="en-US" sz="1350" dirty="0"/>
                        <m:t>|</m:t>
                      </m:r>
                      <m:r>
                        <m:rPr>
                          <m:nor/>
                        </m:rPr>
                        <a:rPr lang="en-US" sz="1350" dirty="0"/>
                        <m:t>light</m:t>
                      </m:r>
                      <m:r>
                        <m:rPr>
                          <m:nor/>
                        </m:rPr>
                        <a:rPr lang="en-US" sz="1350" dirty="0"/>
                        <m:t>,</m:t>
                      </m:r>
                      <m:r>
                        <m:rPr>
                          <m:nor/>
                        </m:rPr>
                        <a:rPr lang="en-US" sz="1350" dirty="0"/>
                        <m:t>time</m:t>
                      </m:r>
                      <m:r>
                        <m:rPr>
                          <m:nor/>
                        </m:rPr>
                        <a:rPr lang="en-US" sz="1350" dirty="0"/>
                        <m:t> = </m:t>
                      </m:r>
                      <m:r>
                        <m:rPr>
                          <m:nor/>
                        </m:rPr>
                        <a:rPr lang="en-US" sz="1350" dirty="0"/>
                        <m:t>Late</m:t>
                      </m:r>
                      <m:r>
                        <m:rPr>
                          <m:nor/>
                        </m:rPr>
                        <a:rPr lang="en-US" sz="1350" dirty="0"/>
                        <m:t>} = </m:t>
                      </m:r>
                      <m:r>
                        <a:rPr lang="en-US" sz="1350" i="1" dirty="0">
                          <a:latin typeface="Cambria Math" panose="02040503050406030204" pitchFamily="18" charset="0"/>
                        </a:rPr>
                        <m:t>71.3+</m:t>
                      </m:r>
                      <m:d>
                        <m:dPr>
                          <m:ctrlPr>
                            <a:rPr lang="en-US" sz="1350" i="1" dirty="0">
                              <a:latin typeface="Cambria Math" panose="02040503050406030204" pitchFamily="18" charset="0"/>
                            </a:rPr>
                          </m:ctrlPr>
                        </m:dPr>
                        <m:e>
                          <m:r>
                            <a:rPr lang="en-US" sz="1350" i="1" dirty="0">
                              <a:latin typeface="Cambria Math" panose="02040503050406030204" pitchFamily="18" charset="0"/>
                            </a:rPr>
                            <m:t>−.0405</m:t>
                          </m:r>
                        </m:e>
                      </m:d>
                      <m:r>
                        <a:rPr lang="en-US" sz="1350" i="1" dirty="0">
                          <a:latin typeface="Cambria Math" charset="0"/>
                        </a:rPr>
                        <m:t>𝐼𝑛𝑡𝑒𝑛𝑠𝑖𝑡𝑦</m:t>
                      </m:r>
                    </m:oMath>
                  </m:oMathPara>
                </a14:m>
                <a:endParaRPr lang="en-US" sz="1350" dirty="0">
                  <a:ea typeface="Cambria Math"/>
                </a:endParaRPr>
              </a:p>
              <a:p>
                <a:endParaRPr lang="en-US" sz="1350" dirty="0"/>
              </a:p>
            </p:txBody>
          </p:sp>
        </mc:Choice>
        <mc:Fallback xmlns="">
          <p:sp>
            <p:nvSpPr>
              <p:cNvPr id="16" name="TextBox 15"/>
              <p:cNvSpPr txBox="1">
                <a:spLocks noRot="1" noChangeAspect="1" noMove="1" noResize="1" noEditPoints="1" noAdjustHandles="1" noChangeArrowheads="1" noChangeShapeType="1" noTextEdit="1"/>
              </p:cNvSpPr>
              <p:nvPr/>
            </p:nvSpPr>
            <p:spPr>
              <a:xfrm>
                <a:off x="4305759" y="5434087"/>
                <a:ext cx="4286251" cy="5078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191459" y="5697608"/>
                <a:ext cx="4514851" cy="5078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350" i="1">
                              <a:latin typeface="Cambria Math" panose="02040503050406030204" pitchFamily="18" charset="0"/>
                              <a:ea typeface="Cambria Math"/>
                            </a:rPr>
                          </m:ctrlPr>
                        </m:accPr>
                        <m:e>
                          <m:r>
                            <a:rPr lang="en-US" sz="1350" i="1">
                              <a:latin typeface="Cambria Math"/>
                              <a:ea typeface="Cambria Math"/>
                            </a:rPr>
                            <m:t>𝜇</m:t>
                          </m:r>
                        </m:e>
                      </m:acc>
                      <m:r>
                        <m:rPr>
                          <m:nor/>
                        </m:rPr>
                        <a:rPr lang="en-US" sz="1350" dirty="0"/>
                        <m:t>{</m:t>
                      </m:r>
                      <m:r>
                        <m:rPr>
                          <m:nor/>
                        </m:rPr>
                        <a:rPr lang="en-US" sz="1350" dirty="0"/>
                        <m:t>flowers</m:t>
                      </m:r>
                      <m:r>
                        <m:rPr>
                          <m:nor/>
                        </m:rPr>
                        <a:rPr lang="en-US" sz="1350" dirty="0"/>
                        <m:t>|</m:t>
                      </m:r>
                      <m:r>
                        <m:rPr>
                          <m:nor/>
                        </m:rPr>
                        <a:rPr lang="en-US" sz="1350" dirty="0"/>
                        <m:t>light</m:t>
                      </m:r>
                      <m:r>
                        <m:rPr>
                          <m:nor/>
                        </m:rPr>
                        <a:rPr lang="en-US" sz="1350" dirty="0"/>
                        <m:t>,</m:t>
                      </m:r>
                      <m:r>
                        <m:rPr>
                          <m:nor/>
                        </m:rPr>
                        <a:rPr lang="en-US" sz="1350" dirty="0"/>
                        <m:t>time</m:t>
                      </m:r>
                      <m:r>
                        <m:rPr>
                          <m:nor/>
                        </m:rPr>
                        <a:rPr lang="en-US" sz="1350" dirty="0"/>
                        <m:t> = </m:t>
                      </m:r>
                      <m:r>
                        <m:rPr>
                          <m:nor/>
                        </m:rPr>
                        <a:rPr lang="en-US" sz="1350" dirty="0"/>
                        <m:t>Early</m:t>
                      </m:r>
                      <m:r>
                        <m:rPr>
                          <m:nor/>
                        </m:rPr>
                        <a:rPr lang="en-US" sz="1350" dirty="0"/>
                        <m:t>} = </m:t>
                      </m:r>
                      <m:r>
                        <a:rPr lang="en-US" sz="1350" i="1" dirty="0">
                          <a:latin typeface="Cambria Math" panose="02040503050406030204" pitchFamily="18" charset="0"/>
                        </a:rPr>
                        <m:t>83.46+</m:t>
                      </m:r>
                      <m:d>
                        <m:dPr>
                          <m:ctrlPr>
                            <a:rPr lang="en-US" sz="1350" i="1" dirty="0">
                              <a:latin typeface="Cambria Math" panose="02040503050406030204" pitchFamily="18" charset="0"/>
                            </a:rPr>
                          </m:ctrlPr>
                        </m:dPr>
                        <m:e>
                          <m:r>
                            <a:rPr lang="en-US" sz="1350" i="1" dirty="0">
                              <a:latin typeface="Cambria Math" panose="02040503050406030204" pitchFamily="18" charset="0"/>
                            </a:rPr>
                            <m:t>−.0405</m:t>
                          </m:r>
                        </m:e>
                      </m:d>
                      <m:r>
                        <a:rPr lang="en-US" sz="1350" i="1" dirty="0">
                          <a:latin typeface="Cambria Math" charset="0"/>
                        </a:rPr>
                        <m:t>𝐼𝑛𝑡𝑒𝑛𝑠𝑖𝑡𝑦</m:t>
                      </m:r>
                    </m:oMath>
                  </m:oMathPara>
                </a14:m>
                <a:endParaRPr lang="en-US" sz="1350" dirty="0">
                  <a:ea typeface="Cambria Math"/>
                </a:endParaRPr>
              </a:p>
              <a:p>
                <a:endParaRPr lang="en-US" sz="1350" dirty="0"/>
              </a:p>
            </p:txBody>
          </p:sp>
        </mc:Choice>
        <mc:Fallback xmlns="">
          <p:sp>
            <p:nvSpPr>
              <p:cNvPr id="18" name="TextBox 17"/>
              <p:cNvSpPr txBox="1">
                <a:spLocks noRot="1" noChangeAspect="1" noMove="1" noResize="1" noEditPoints="1" noAdjustHandles="1" noChangeArrowheads="1" noChangeShapeType="1" noTextEdit="1"/>
              </p:cNvSpPr>
              <p:nvPr/>
            </p:nvSpPr>
            <p:spPr>
              <a:xfrm>
                <a:off x="4191459" y="5697608"/>
                <a:ext cx="4514851" cy="507831"/>
              </a:xfrm>
              <a:prstGeom prst="rect">
                <a:avLst/>
              </a:prstGeom>
              <a:blipFill>
                <a:blip r:embed="rId6"/>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7"/>
          <a:stretch>
            <a:fillRect/>
          </a:stretch>
        </p:blipFill>
        <p:spPr>
          <a:xfrm>
            <a:off x="482382" y="2370903"/>
            <a:ext cx="3637312" cy="2677599"/>
          </a:xfrm>
          <a:prstGeom prst="rect">
            <a:avLst/>
          </a:prstGeom>
        </p:spPr>
      </p:pic>
    </p:spTree>
    <p:extLst>
      <p:ext uri="{BB962C8B-B14F-4D97-AF65-F5344CB8AC3E}">
        <p14:creationId xmlns:p14="http://schemas.microsoft.com/office/powerpoint/2010/main" val="15866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7" grpId="0"/>
      <p:bldP spid="13" grpId="0" animBg="1"/>
      <p:bldP spid="21" grpId="0" animBg="1"/>
      <p:bldP spid="22" grpId="0" animBg="1"/>
      <p:bldP spid="23" grpId="0" animBg="1"/>
      <p:bldP spid="16" grpId="0"/>
      <p:bldP spid="1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71550"/>
            <a:ext cx="7810500" cy="479822"/>
          </a:xfrm>
        </p:spPr>
        <p:txBody>
          <a:bodyPr>
            <a:normAutofit fontScale="90000"/>
          </a:bodyPr>
          <a:lstStyle/>
          <a:p>
            <a:r>
              <a:rPr lang="en-US" dirty="0" err="1"/>
              <a:t>Meadowfoam</a:t>
            </a:r>
            <a:r>
              <a:rPr lang="en-US" dirty="0"/>
              <a:t>: Intensity and Timing</a:t>
            </a:r>
          </a:p>
        </p:txBody>
      </p:sp>
      <mc:AlternateContent xmlns:mc="http://schemas.openxmlformats.org/markup-compatibility/2006" xmlns:a14="http://schemas.microsoft.com/office/drawing/2010/main">
        <mc:Choice Requires="a14">
          <p:sp>
            <p:nvSpPr>
              <p:cNvPr id="8" name="TextBox 7"/>
              <p:cNvSpPr txBox="1"/>
              <p:nvPr/>
            </p:nvSpPr>
            <p:spPr>
              <a:xfrm>
                <a:off x="2382185" y="1542664"/>
                <a:ext cx="4044697"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350" i="1">
                              <a:latin typeface="Cambria Math" panose="02040503050406030204" pitchFamily="18" charset="0"/>
                              <a:ea typeface="Cambria Math"/>
                            </a:rPr>
                          </m:ctrlPr>
                        </m:accPr>
                        <m:e>
                          <m:r>
                            <a:rPr lang="en-US" sz="1350" i="1">
                              <a:latin typeface="Cambria Math"/>
                              <a:ea typeface="Cambria Math"/>
                            </a:rPr>
                            <m:t>𝜇</m:t>
                          </m:r>
                        </m:e>
                      </m:acc>
                      <m:r>
                        <m:rPr>
                          <m:nor/>
                        </m:rPr>
                        <a:rPr lang="en-US" sz="1350" dirty="0"/>
                        <m:t>{</m:t>
                      </m:r>
                      <m:r>
                        <m:rPr>
                          <m:nor/>
                        </m:rPr>
                        <a:rPr lang="en-US" sz="1350" dirty="0"/>
                        <m:t>flowers</m:t>
                      </m:r>
                      <m:r>
                        <m:rPr>
                          <m:nor/>
                        </m:rPr>
                        <a:rPr lang="en-US" sz="1350" dirty="0"/>
                        <m:t>|</m:t>
                      </m:r>
                      <m:r>
                        <m:rPr>
                          <m:sty m:val="p"/>
                        </m:rPr>
                        <a:rPr lang="en-US" sz="1350" i="1" dirty="0">
                          <a:latin typeface="Cambria Math" panose="02040503050406030204" pitchFamily="18" charset="0"/>
                        </a:rPr>
                        <m:t>Intensity</m:t>
                      </m:r>
                      <m:r>
                        <m:rPr>
                          <m:nor/>
                        </m:rPr>
                        <a:rPr lang="en-US" sz="1350" dirty="0"/>
                        <m:t>} = </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rPr>
                            <m:t>0</m:t>
                          </m:r>
                        </m:sub>
                      </m:sSub>
                      <m:r>
                        <a:rPr lang="en-US" sz="1350" i="1" dirty="0">
                          <a:latin typeface="Cambria Math"/>
                        </a:rPr>
                        <m:t>+</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ea typeface="Cambria Math"/>
                            </a:rPr>
                            <m:t>1</m:t>
                          </m:r>
                        </m:sub>
                      </m:sSub>
                      <m:r>
                        <a:rPr lang="en-US" sz="1350" i="1" dirty="0">
                          <a:latin typeface="Cambria Math" charset="0"/>
                          <a:ea typeface="Cambria Math"/>
                        </a:rPr>
                        <m:t>𝐼𝑛𝑡𝑒𝑛𝑠𝑖𝑡𝑦</m:t>
                      </m:r>
                      <m:r>
                        <a:rPr lang="en-US" sz="1350" i="1" dirty="0">
                          <a:latin typeface="Cambria Math"/>
                        </a:rPr>
                        <m:t>+</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ea typeface="Cambria Math"/>
                            </a:rPr>
                            <m:t>2</m:t>
                          </m:r>
                        </m:sub>
                      </m:sSub>
                      <m:r>
                        <a:rPr lang="en-US" sz="1350" i="1" dirty="0">
                          <a:latin typeface="Cambria Math"/>
                          <a:ea typeface="Cambria Math"/>
                        </a:rPr>
                        <m:t>𝑡𝑖𝑚</m:t>
                      </m:r>
                      <m:r>
                        <a:rPr lang="en-US" sz="1350" i="1" dirty="0">
                          <a:latin typeface="Cambria Math" charset="0"/>
                          <a:ea typeface="Cambria Math"/>
                        </a:rPr>
                        <m:t>𝑖𝑛𝑔</m:t>
                      </m:r>
                    </m:oMath>
                  </m:oMathPara>
                </a14:m>
                <a:endParaRPr lang="en-US" sz="1350" dirty="0"/>
              </a:p>
            </p:txBody>
          </p:sp>
        </mc:Choice>
        <mc:Fallback xmlns="">
          <p:sp>
            <p:nvSpPr>
              <p:cNvPr id="8" name="TextBox 7"/>
              <p:cNvSpPr txBox="1">
                <a:spLocks noRot="1" noChangeAspect="1" noMove="1" noResize="1" noEditPoints="1" noAdjustHandles="1" noChangeArrowheads="1" noChangeShapeType="1" noTextEdit="1"/>
              </p:cNvSpPr>
              <p:nvPr/>
            </p:nvSpPr>
            <p:spPr>
              <a:xfrm>
                <a:off x="2382185" y="1542664"/>
                <a:ext cx="4044697" cy="300082"/>
              </a:xfrm>
              <a:prstGeom prst="rect">
                <a:avLst/>
              </a:prstGeom>
              <a:blipFill>
                <a:blip r:embed="rId3"/>
                <a:stretch>
                  <a:fillRect b="-8163"/>
                </a:stretch>
              </a:blipFill>
            </p:spPr>
            <p:txBody>
              <a:bodyPr/>
              <a:lstStyle/>
              <a:p>
                <a:r>
                  <a:rPr lang="en-US">
                    <a:noFill/>
                  </a:rPr>
                  <a:t> </a:t>
                </a:r>
              </a:p>
            </p:txBody>
          </p:sp>
        </mc:Fallback>
      </mc:AlternateContent>
      <p:sp>
        <p:nvSpPr>
          <p:cNvPr id="18" name="TextBox 17"/>
          <p:cNvSpPr txBox="1"/>
          <p:nvPr/>
        </p:nvSpPr>
        <p:spPr>
          <a:xfrm>
            <a:off x="181841" y="5432992"/>
            <a:ext cx="8780318" cy="715581"/>
          </a:xfrm>
          <a:prstGeom prst="rect">
            <a:avLst/>
          </a:prstGeom>
          <a:noFill/>
        </p:spPr>
        <p:txBody>
          <a:bodyPr wrap="square" rtlCol="0">
            <a:spAutoFit/>
          </a:bodyPr>
          <a:lstStyle/>
          <a:p>
            <a:pPr algn="ctr"/>
            <a:r>
              <a:rPr lang="en-US" sz="1350" dirty="0"/>
              <a:t>There do not appear to be any extremely influential points. Judging from the scatter plot, </a:t>
            </a:r>
            <a:r>
              <a:rPr lang="en-US" sz="1350" dirty="0" err="1"/>
              <a:t>qq</a:t>
            </a:r>
            <a:r>
              <a:rPr lang="en-US" sz="1350" dirty="0"/>
              <a:t> plot and histogram of the residuals, there is no evidence that the residuals do not follow a normal distribution with constant variance.</a:t>
            </a:r>
          </a:p>
          <a:p>
            <a:pPr algn="ctr"/>
            <a:r>
              <a:rPr lang="en-US" sz="1350" dirty="0"/>
              <a:t> </a:t>
            </a:r>
          </a:p>
        </p:txBody>
      </p:sp>
      <p:pic>
        <p:nvPicPr>
          <p:cNvPr id="3" name="Picture 2"/>
          <p:cNvPicPr>
            <a:picLocks noChangeAspect="1"/>
          </p:cNvPicPr>
          <p:nvPr/>
        </p:nvPicPr>
        <p:blipFill>
          <a:blip r:embed="rId4"/>
          <a:stretch>
            <a:fillRect/>
          </a:stretch>
        </p:blipFill>
        <p:spPr>
          <a:xfrm>
            <a:off x="1055689" y="1910955"/>
            <a:ext cx="3139534" cy="3156391"/>
          </a:xfrm>
          <a:prstGeom prst="rect">
            <a:avLst/>
          </a:prstGeom>
        </p:spPr>
      </p:pic>
      <p:pic>
        <p:nvPicPr>
          <p:cNvPr id="4" name="Picture 3"/>
          <p:cNvPicPr>
            <a:picLocks noChangeAspect="1"/>
          </p:cNvPicPr>
          <p:nvPr/>
        </p:nvPicPr>
        <p:blipFill>
          <a:blip r:embed="rId5"/>
          <a:stretch>
            <a:fillRect/>
          </a:stretch>
        </p:blipFill>
        <p:spPr>
          <a:xfrm>
            <a:off x="4942805" y="1836786"/>
            <a:ext cx="3193937" cy="3227915"/>
          </a:xfrm>
          <a:prstGeom prst="rect">
            <a:avLst/>
          </a:prstGeom>
        </p:spPr>
      </p:pic>
      <p:pic>
        <p:nvPicPr>
          <p:cNvPr id="5" name="Picture 4"/>
          <p:cNvPicPr>
            <a:picLocks noChangeAspect="1"/>
          </p:cNvPicPr>
          <p:nvPr/>
        </p:nvPicPr>
        <p:blipFill>
          <a:blip r:embed="rId6"/>
          <a:stretch>
            <a:fillRect/>
          </a:stretch>
        </p:blipFill>
        <p:spPr>
          <a:xfrm>
            <a:off x="3133725" y="5171324"/>
            <a:ext cx="2876550" cy="152400"/>
          </a:xfrm>
          <a:prstGeom prst="rect">
            <a:avLst/>
          </a:prstGeom>
        </p:spPr>
      </p:pic>
    </p:spTree>
    <p:extLst>
      <p:ext uri="{BB962C8B-B14F-4D97-AF65-F5344CB8AC3E}">
        <p14:creationId xmlns:p14="http://schemas.microsoft.com/office/powerpoint/2010/main" val="11034517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Meadowfoam</a:t>
            </a:r>
            <a:r>
              <a:rPr lang="en-US" dirty="0"/>
              <a:t>: Conclusion</a:t>
            </a:r>
          </a:p>
        </p:txBody>
      </p:sp>
      <p:sp>
        <p:nvSpPr>
          <p:cNvPr id="6" name="TextBox 5"/>
          <p:cNvSpPr txBox="1"/>
          <p:nvPr/>
        </p:nvSpPr>
        <p:spPr>
          <a:xfrm>
            <a:off x="4584742" y="1948945"/>
            <a:ext cx="4036868" cy="3554819"/>
          </a:xfrm>
          <a:prstGeom prst="rect">
            <a:avLst/>
          </a:prstGeom>
          <a:noFill/>
        </p:spPr>
        <p:txBody>
          <a:bodyPr wrap="square" rtlCol="0">
            <a:spAutoFit/>
          </a:bodyPr>
          <a:lstStyle/>
          <a:p>
            <a:r>
              <a:rPr lang="en-US" sz="1500" dirty="0"/>
              <a:t>Increasing Intensity decreased the mean number of flowers per plant by an estimated 4.0 flowers per plant per 100 </a:t>
            </a:r>
            <a:r>
              <a:rPr lang="en-US" sz="1500" dirty="0" err="1"/>
              <a:t>nano</a:t>
            </a:r>
            <a:r>
              <a:rPr lang="en-US" sz="1500" dirty="0"/>
              <a:t> </a:t>
            </a:r>
            <a:r>
              <a:rPr lang="en-US" sz="1500" dirty="0" err="1"/>
              <a:t>mol</a:t>
            </a:r>
            <a:r>
              <a:rPr lang="en-US" sz="1500" dirty="0"/>
              <a:t> / m2 / sec.  (95% confidence interval from 3.0 to 5.1)  Beginning the light treatment 24 days before PFI (timing = Early) increased the mean number of flowers per plant by an estimated 12.2 flowers (95% confidence interval from 6.7 to 17.6)  We can draw the above causal relationship since the seeds were randomly assigned to each treatment group.  Since we have assumed equal slope we can assume this difference is consistent across all intensities (not just at the intensity = 0 (the y-</a:t>
            </a:r>
            <a:r>
              <a:rPr lang="en-US" sz="1500" dirty="0" err="1"/>
              <a:t>int</a:t>
            </a:r>
            <a:r>
              <a:rPr lang="en-US" sz="1500" dirty="0"/>
              <a:t>)).  </a:t>
            </a:r>
          </a:p>
          <a:p>
            <a:endParaRPr lang="en-US" sz="1500" dirty="0"/>
          </a:p>
        </p:txBody>
      </p:sp>
      <p:pic>
        <p:nvPicPr>
          <p:cNvPr id="5" name="Picture 4"/>
          <p:cNvPicPr>
            <a:picLocks noChangeAspect="1"/>
          </p:cNvPicPr>
          <p:nvPr/>
        </p:nvPicPr>
        <p:blipFill>
          <a:blip r:embed="rId3"/>
          <a:stretch>
            <a:fillRect/>
          </a:stretch>
        </p:blipFill>
        <p:spPr>
          <a:xfrm>
            <a:off x="628650" y="2125266"/>
            <a:ext cx="3637312" cy="2677599"/>
          </a:xfrm>
          <a:prstGeom prst="rect">
            <a:avLst/>
          </a:prstGeom>
        </p:spPr>
      </p:pic>
      <p:pic>
        <p:nvPicPr>
          <p:cNvPr id="3" name="Picture 2"/>
          <p:cNvPicPr>
            <a:picLocks noChangeAspect="1"/>
          </p:cNvPicPr>
          <p:nvPr/>
        </p:nvPicPr>
        <p:blipFill>
          <a:blip r:embed="rId4"/>
          <a:stretch>
            <a:fillRect/>
          </a:stretch>
        </p:blipFill>
        <p:spPr>
          <a:xfrm>
            <a:off x="918543" y="4940287"/>
            <a:ext cx="3057525" cy="619125"/>
          </a:xfrm>
          <a:prstGeom prst="rect">
            <a:avLst/>
          </a:prstGeom>
        </p:spPr>
      </p:pic>
    </p:spTree>
    <p:extLst>
      <p:ext uri="{BB962C8B-B14F-4D97-AF65-F5344CB8AC3E}">
        <p14:creationId xmlns:p14="http://schemas.microsoft.com/office/powerpoint/2010/main" val="2609807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914400"/>
            <a:ext cx="7581900" cy="594122"/>
          </a:xfrm>
        </p:spPr>
        <p:txBody>
          <a:bodyPr>
            <a:normAutofit fontScale="90000"/>
          </a:bodyPr>
          <a:lstStyle/>
          <a:p>
            <a:r>
              <a:rPr lang="en-US" dirty="0"/>
              <a:t>Example Where Interaction Matters</a:t>
            </a:r>
          </a:p>
        </p:txBody>
      </p:sp>
      <p:sp>
        <p:nvSpPr>
          <p:cNvPr id="3" name="Content Placeholder 2"/>
          <p:cNvSpPr>
            <a:spLocks noGrp="1"/>
          </p:cNvSpPr>
          <p:nvPr>
            <p:ph idx="1"/>
          </p:nvPr>
        </p:nvSpPr>
        <p:spPr>
          <a:xfrm>
            <a:off x="6320051" y="2088574"/>
            <a:ext cx="2676098" cy="3205595"/>
          </a:xfrm>
        </p:spPr>
        <p:txBody>
          <a:bodyPr>
            <a:normAutofit fontScale="55000" lnSpcReduction="20000"/>
          </a:bodyPr>
          <a:lstStyle/>
          <a:p>
            <a:pPr marL="0" indent="0" algn="ctr">
              <a:buNone/>
            </a:pPr>
            <a:r>
              <a:rPr lang="en-US" dirty="0"/>
              <a:t>This is a data set that records the amount of cash some one makes (Cash) and the amount of money they give to Charity (Charity) based on the Importance (Importance) each subject attributes to the charity.  Wealth is a variable that indicates if the person makes over $45,000 (Rich) or $45,000 or less (Medium).  </a:t>
            </a:r>
          </a:p>
        </p:txBody>
      </p:sp>
      <p:pic>
        <p:nvPicPr>
          <p:cNvPr id="4" name="Picture 3"/>
          <p:cNvPicPr>
            <a:picLocks noChangeAspect="1"/>
          </p:cNvPicPr>
          <p:nvPr/>
        </p:nvPicPr>
        <p:blipFill rotWithShape="1">
          <a:blip r:embed="rId2"/>
          <a:srcRect l="2487"/>
          <a:stretch/>
        </p:blipFill>
        <p:spPr>
          <a:xfrm>
            <a:off x="446810" y="1644362"/>
            <a:ext cx="1531940" cy="4239491"/>
          </a:xfrm>
          <a:prstGeom prst="rect">
            <a:avLst/>
          </a:prstGeom>
        </p:spPr>
      </p:pic>
      <p:pic>
        <p:nvPicPr>
          <p:cNvPr id="5" name="Picture 4"/>
          <p:cNvPicPr>
            <a:picLocks noChangeAspect="1"/>
          </p:cNvPicPr>
          <p:nvPr/>
        </p:nvPicPr>
        <p:blipFill>
          <a:blip r:embed="rId3"/>
          <a:stretch>
            <a:fillRect/>
          </a:stretch>
        </p:blipFill>
        <p:spPr>
          <a:xfrm>
            <a:off x="2098964" y="1731163"/>
            <a:ext cx="3812307" cy="3837289"/>
          </a:xfrm>
          <a:prstGeom prst="rect">
            <a:avLst/>
          </a:prstGeom>
        </p:spPr>
      </p:pic>
    </p:spTree>
    <p:extLst>
      <p:ext uri="{BB962C8B-B14F-4D97-AF65-F5344CB8AC3E}">
        <p14:creationId xmlns:p14="http://schemas.microsoft.com/office/powerpoint/2010/main" val="539389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66" y="274638"/>
            <a:ext cx="9008534" cy="792162"/>
          </a:xfrm>
        </p:spPr>
        <p:txBody>
          <a:bodyPr>
            <a:noAutofit/>
          </a:bodyPr>
          <a:lstStyle/>
          <a:p>
            <a:r>
              <a:rPr lang="en-US" sz="3200" dirty="0"/>
              <a:t>Nonparallel lines: different slopes (and intercepts)</a:t>
            </a:r>
          </a:p>
        </p:txBody>
      </p:sp>
      <p:sp>
        <p:nvSpPr>
          <p:cNvPr id="9" name="TextBox 8">
            <a:extLst>
              <a:ext uri="{FF2B5EF4-FFF2-40B4-BE49-F238E27FC236}">
                <a16:creationId xmlns:a16="http://schemas.microsoft.com/office/drawing/2014/main" id="{BE2054B4-D5D6-4B3A-8354-21189153CEFB}"/>
              </a:ext>
            </a:extLst>
          </p:cNvPr>
          <p:cNvSpPr txBox="1"/>
          <p:nvPr/>
        </p:nvSpPr>
        <p:spPr>
          <a:xfrm>
            <a:off x="189089" y="990600"/>
            <a:ext cx="6364111" cy="923330"/>
          </a:xfrm>
          <a:prstGeom prst="rect">
            <a:avLst/>
          </a:prstGeom>
          <a:noFill/>
        </p:spPr>
        <p:txBody>
          <a:bodyPr wrap="square" rtlCol="0">
            <a:spAutoFit/>
          </a:bodyPr>
          <a:lstStyle/>
          <a:p>
            <a:r>
              <a:rPr lang="en-US" dirty="0"/>
              <a:t>Time is called an indicator variable:</a:t>
            </a:r>
          </a:p>
          <a:p>
            <a:r>
              <a:rPr lang="en-US" dirty="0"/>
              <a:t>Early = 0</a:t>
            </a:r>
          </a:p>
          <a:p>
            <a:r>
              <a:rPr lang="en-US" dirty="0"/>
              <a:t>Late = 1</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777E496-4359-4955-AD44-98C3CB75E445}"/>
                  </a:ext>
                </a:extLst>
              </p:cNvPr>
              <p:cNvSpPr/>
              <p:nvPr/>
            </p:nvSpPr>
            <p:spPr>
              <a:xfrm>
                <a:off x="0" y="4800600"/>
                <a:ext cx="27142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𝐹𝑜𝑟</m:t>
                      </m:r>
                      <m:r>
                        <a:rPr lang="en-US" i="1">
                          <a:latin typeface="Cambria Math" panose="02040503050406030204" pitchFamily="18" charset="0"/>
                        </a:rPr>
                        <m:t> </m:t>
                      </m:r>
                      <m:r>
                        <a:rPr lang="en-US" i="1">
                          <a:latin typeface="Cambria Math" panose="02040503050406030204" pitchFamily="18" charset="0"/>
                        </a:rPr>
                        <m:t>𝑇𝑖𝑚𝑒</m:t>
                      </m:r>
                      <m:r>
                        <a:rPr lang="en-US" i="1">
                          <a:latin typeface="Cambria Math" panose="02040503050406030204" pitchFamily="18" charset="0"/>
                        </a:rPr>
                        <m:t>=</m:t>
                      </m:r>
                      <m:r>
                        <m:rPr>
                          <m:nor/>
                        </m:rPr>
                        <a:rPr lang="en-US">
                          <a:latin typeface="Cambria Math" panose="02040503050406030204" pitchFamily="18" charset="0"/>
                        </a:rPr>
                        <m:t>early</m:t>
                      </m:r>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𝑜𝑟</m:t>
                          </m:r>
                          <m:r>
                            <a:rPr lang="en-US" i="1">
                              <a:latin typeface="Cambria Math" panose="02040503050406030204" pitchFamily="18" charset="0"/>
                            </a:rPr>
                            <m:t> 0</m:t>
                          </m:r>
                        </m:e>
                      </m:d>
                      <m:r>
                        <a:rPr lang="en-US" i="1">
                          <a:latin typeface="Cambria Math" panose="02040503050406030204" pitchFamily="18" charset="0"/>
                        </a:rPr>
                        <m:t>:</m:t>
                      </m:r>
                    </m:oMath>
                  </m:oMathPara>
                </a14:m>
                <a:endParaRPr lang="en-US" dirty="0"/>
              </a:p>
            </p:txBody>
          </p:sp>
        </mc:Choice>
        <mc:Fallback xmlns="">
          <p:sp>
            <p:nvSpPr>
              <p:cNvPr id="10" name="Rectangle 9">
                <a:extLst>
                  <a:ext uri="{FF2B5EF4-FFF2-40B4-BE49-F238E27FC236}">
                    <a16:creationId xmlns:a16="http://schemas.microsoft.com/office/drawing/2014/main" id="{6777E496-4359-4955-AD44-98C3CB75E445}"/>
                  </a:ext>
                </a:extLst>
              </p:cNvPr>
              <p:cNvSpPr>
                <a:spLocks noRot="1" noChangeAspect="1" noMove="1" noResize="1" noEditPoints="1" noAdjustHandles="1" noChangeArrowheads="1" noChangeShapeType="1" noTextEdit="1"/>
              </p:cNvSpPr>
              <p:nvPr/>
            </p:nvSpPr>
            <p:spPr>
              <a:xfrm>
                <a:off x="0" y="4800600"/>
                <a:ext cx="2714205" cy="369332"/>
              </a:xfrm>
              <a:prstGeom prst="rect">
                <a:avLst/>
              </a:prstGeom>
              <a:blipFill>
                <a:blip r:embed="rId2"/>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124B6BB-B117-4144-9386-69710DB6133E}"/>
                  </a:ext>
                </a:extLst>
              </p:cNvPr>
              <p:cNvSpPr/>
              <p:nvPr/>
            </p:nvSpPr>
            <p:spPr>
              <a:xfrm>
                <a:off x="28499" y="5124271"/>
                <a:ext cx="45700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r>
                        <a:rPr lang="en-US" i="1">
                          <a:latin typeface="Cambria Math" panose="02040503050406030204" pitchFamily="18" charset="0"/>
                        </a:rPr>
                        <m:t>𝑇𝑖𝑚𝑒</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d>
                        <m:dPr>
                          <m:ctrlPr>
                            <a:rPr lang="en-US" i="1" smtClean="0">
                              <a:latin typeface="Cambria Math" panose="02040503050406030204" pitchFamily="18" charset="0"/>
                            </a:rPr>
                          </m:ctrlPr>
                        </m:dPr>
                        <m:e>
                          <m:r>
                            <a:rPr lang="en-US" i="1">
                              <a:latin typeface="Cambria Math" panose="02040503050406030204" pitchFamily="18" charset="0"/>
                            </a:rPr>
                            <m:t>𝑇𝑖𝑚𝑒</m:t>
                          </m:r>
                          <m:r>
                            <a:rPr lang="en-US" b="0" i="1" smtClean="0">
                              <a:latin typeface="Cambria Math" panose="02040503050406030204" pitchFamily="18" charset="0"/>
                            </a:rPr>
                            <m:t>∗</m:t>
                          </m:r>
                          <m:r>
                            <a:rPr lang="en-US" b="0" i="1" smtClean="0">
                              <a:latin typeface="Cambria Math" panose="02040503050406030204" pitchFamily="18" charset="0"/>
                            </a:rPr>
                            <m:t>𝐿𝑖𝑔h𝑡</m:t>
                          </m:r>
                        </m:e>
                      </m:d>
                    </m:oMath>
                  </m:oMathPara>
                </a14:m>
                <a:endParaRPr lang="en-US" dirty="0"/>
              </a:p>
            </p:txBody>
          </p:sp>
        </mc:Choice>
        <mc:Fallback xmlns="">
          <p:sp>
            <p:nvSpPr>
              <p:cNvPr id="11" name="Rectangle 10">
                <a:extLst>
                  <a:ext uri="{FF2B5EF4-FFF2-40B4-BE49-F238E27FC236}">
                    <a16:creationId xmlns:a16="http://schemas.microsoft.com/office/drawing/2014/main" id="{7124B6BB-B117-4144-9386-69710DB6133E}"/>
                  </a:ext>
                </a:extLst>
              </p:cNvPr>
              <p:cNvSpPr>
                <a:spLocks noRot="1" noChangeAspect="1" noMove="1" noResize="1" noEditPoints="1" noAdjustHandles="1" noChangeArrowheads="1" noChangeShapeType="1" noTextEdit="1"/>
              </p:cNvSpPr>
              <p:nvPr/>
            </p:nvSpPr>
            <p:spPr>
              <a:xfrm>
                <a:off x="28499" y="5124271"/>
                <a:ext cx="4570097"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A950218-7390-49F9-972B-047FD01E9B91}"/>
                  </a:ext>
                </a:extLst>
              </p:cNvPr>
              <p:cNvSpPr/>
              <p:nvPr/>
            </p:nvSpPr>
            <p:spPr>
              <a:xfrm>
                <a:off x="59267" y="5478462"/>
                <a:ext cx="39925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r>
                        <a:rPr lang="en-US" b="0" i="1" smtClean="0">
                          <a:latin typeface="Cambria Math" panose="02040503050406030204" pitchFamily="18" charset="0"/>
                        </a:rPr>
                        <m:t>∗0</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d>
                        <m:dPr>
                          <m:ctrlPr>
                            <a:rPr lang="en-US" i="1">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𝐿𝑖𝑔h𝑡</m:t>
                          </m:r>
                        </m:e>
                      </m:d>
                    </m:oMath>
                  </m:oMathPara>
                </a14:m>
                <a:endParaRPr lang="en-US" dirty="0"/>
              </a:p>
            </p:txBody>
          </p:sp>
        </mc:Choice>
        <mc:Fallback xmlns="">
          <p:sp>
            <p:nvSpPr>
              <p:cNvPr id="12" name="Rectangle 11">
                <a:extLst>
                  <a:ext uri="{FF2B5EF4-FFF2-40B4-BE49-F238E27FC236}">
                    <a16:creationId xmlns:a16="http://schemas.microsoft.com/office/drawing/2014/main" id="{9A950218-7390-49F9-972B-047FD01E9B91}"/>
                  </a:ext>
                </a:extLst>
              </p:cNvPr>
              <p:cNvSpPr>
                <a:spLocks noRot="1" noChangeAspect="1" noMove="1" noResize="1" noEditPoints="1" noAdjustHandles="1" noChangeArrowheads="1" noChangeShapeType="1" noTextEdit="1"/>
              </p:cNvSpPr>
              <p:nvPr/>
            </p:nvSpPr>
            <p:spPr>
              <a:xfrm>
                <a:off x="59267" y="5478462"/>
                <a:ext cx="3992503"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BDB8C7BD-D473-4897-95AE-92383DA51966}"/>
                  </a:ext>
                </a:extLst>
              </p:cNvPr>
              <p:cNvSpPr/>
              <p:nvPr/>
            </p:nvSpPr>
            <p:spPr>
              <a:xfrm>
                <a:off x="59266" y="5843579"/>
                <a:ext cx="15356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oMath>
                  </m:oMathPara>
                </a14:m>
                <a:endParaRPr lang="en-US" dirty="0"/>
              </a:p>
            </p:txBody>
          </p:sp>
        </mc:Choice>
        <mc:Fallback xmlns="">
          <p:sp>
            <p:nvSpPr>
              <p:cNvPr id="13" name="Rectangle 12">
                <a:extLst>
                  <a:ext uri="{FF2B5EF4-FFF2-40B4-BE49-F238E27FC236}">
                    <a16:creationId xmlns:a16="http://schemas.microsoft.com/office/drawing/2014/main" id="{BDB8C7BD-D473-4897-95AE-92383DA51966}"/>
                  </a:ext>
                </a:extLst>
              </p:cNvPr>
              <p:cNvSpPr>
                <a:spLocks noRot="1" noChangeAspect="1" noMove="1" noResize="1" noEditPoints="1" noAdjustHandles="1" noChangeArrowheads="1" noChangeShapeType="1" noTextEdit="1"/>
              </p:cNvSpPr>
              <p:nvPr/>
            </p:nvSpPr>
            <p:spPr>
              <a:xfrm>
                <a:off x="59266" y="5843579"/>
                <a:ext cx="1535677" cy="369332"/>
              </a:xfrm>
              <a:prstGeom prst="rect">
                <a:avLst/>
              </a:prstGeom>
              <a:blipFill>
                <a:blip r:embed="rId5"/>
                <a:stretch>
                  <a:fillRect b="-13333"/>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8E72BC97-FD9D-49E2-BDD1-F4600B0B0F19}"/>
              </a:ext>
            </a:extLst>
          </p:cNvPr>
          <p:cNvCxnSpPr>
            <a:cxnSpLocks/>
            <a:stCxn id="16" idx="1"/>
          </p:cNvCxnSpPr>
          <p:nvPr/>
        </p:nvCxnSpPr>
        <p:spPr>
          <a:xfrm flipH="1" flipV="1">
            <a:off x="421227" y="6112914"/>
            <a:ext cx="2768524" cy="51029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550595C-1A27-4E41-AB46-EF6CA3AE89EA}"/>
              </a:ext>
            </a:extLst>
          </p:cNvPr>
          <p:cNvCxnSpPr>
            <a:cxnSpLocks/>
            <a:stCxn id="17" idx="1"/>
            <a:endCxn id="28" idx="3"/>
          </p:cNvCxnSpPr>
          <p:nvPr/>
        </p:nvCxnSpPr>
        <p:spPr>
          <a:xfrm flipH="1" flipV="1">
            <a:off x="953246" y="6061454"/>
            <a:ext cx="2427411" cy="36176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9F9DDE5-3FB3-47C5-8CC5-C1FA661EEA98}"/>
              </a:ext>
            </a:extLst>
          </p:cNvPr>
          <p:cNvSpPr txBox="1"/>
          <p:nvPr/>
        </p:nvSpPr>
        <p:spPr>
          <a:xfrm>
            <a:off x="3189751" y="6438546"/>
            <a:ext cx="1201668" cy="369332"/>
          </a:xfrm>
          <a:prstGeom prst="rect">
            <a:avLst/>
          </a:prstGeom>
          <a:noFill/>
        </p:spPr>
        <p:txBody>
          <a:bodyPr wrap="square" rtlCol="0">
            <a:spAutoFit/>
          </a:bodyPr>
          <a:lstStyle/>
          <a:p>
            <a:r>
              <a:rPr lang="en-US" b="1" dirty="0">
                <a:solidFill>
                  <a:srgbClr val="00B050"/>
                </a:solidFill>
              </a:rPr>
              <a:t>intercept</a:t>
            </a:r>
          </a:p>
        </p:txBody>
      </p:sp>
      <p:sp>
        <p:nvSpPr>
          <p:cNvPr id="17" name="TextBox 16">
            <a:extLst>
              <a:ext uri="{FF2B5EF4-FFF2-40B4-BE49-F238E27FC236}">
                <a16:creationId xmlns:a16="http://schemas.microsoft.com/office/drawing/2014/main" id="{95F46575-6354-4E17-9287-200CF8A39087}"/>
              </a:ext>
            </a:extLst>
          </p:cNvPr>
          <p:cNvSpPr txBox="1"/>
          <p:nvPr/>
        </p:nvSpPr>
        <p:spPr>
          <a:xfrm>
            <a:off x="3380657" y="6238549"/>
            <a:ext cx="819856" cy="369332"/>
          </a:xfrm>
          <a:prstGeom prst="rect">
            <a:avLst/>
          </a:prstGeom>
          <a:noFill/>
        </p:spPr>
        <p:txBody>
          <a:bodyPr wrap="square" rtlCol="0">
            <a:spAutoFit/>
          </a:bodyPr>
          <a:lstStyle/>
          <a:p>
            <a:r>
              <a:rPr lang="en-US" b="1" dirty="0">
                <a:solidFill>
                  <a:srgbClr val="7030A0"/>
                </a:solidFill>
              </a:rPr>
              <a:t>slope</a:t>
            </a:r>
          </a:p>
        </p:txBody>
      </p:sp>
      <p:grpSp>
        <p:nvGrpSpPr>
          <p:cNvPr id="18" name="Group 17">
            <a:extLst>
              <a:ext uri="{FF2B5EF4-FFF2-40B4-BE49-F238E27FC236}">
                <a16:creationId xmlns:a16="http://schemas.microsoft.com/office/drawing/2014/main" id="{5E689436-327A-4A6C-9057-3C4386555922}"/>
              </a:ext>
            </a:extLst>
          </p:cNvPr>
          <p:cNvGrpSpPr/>
          <p:nvPr/>
        </p:nvGrpSpPr>
        <p:grpSpPr>
          <a:xfrm>
            <a:off x="1632243" y="5307012"/>
            <a:ext cx="682055" cy="526837"/>
            <a:chOff x="2209800" y="5316742"/>
            <a:chExt cx="682055" cy="526837"/>
          </a:xfrm>
        </p:grpSpPr>
        <p:cxnSp>
          <p:nvCxnSpPr>
            <p:cNvPr id="19" name="Straight Arrow Connector 18">
              <a:extLst>
                <a:ext uri="{FF2B5EF4-FFF2-40B4-BE49-F238E27FC236}">
                  <a16:creationId xmlns:a16="http://schemas.microsoft.com/office/drawing/2014/main" id="{FD654EB7-B95F-4FB0-871F-7DBF817A8A59}"/>
                </a:ext>
              </a:extLst>
            </p:cNvPr>
            <p:cNvCxnSpPr>
              <a:cxnSpLocks/>
            </p:cNvCxnSpPr>
            <p:nvPr/>
          </p:nvCxnSpPr>
          <p:spPr>
            <a:xfrm flipV="1">
              <a:off x="2209800" y="5546147"/>
              <a:ext cx="474732" cy="2974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117F50F-D9E6-4CD9-BB2B-77014EC4D6B9}"/>
                </a:ext>
              </a:extLst>
            </p:cNvPr>
            <p:cNvSpPr txBox="1"/>
            <p:nvPr/>
          </p:nvSpPr>
          <p:spPr>
            <a:xfrm>
              <a:off x="2623468" y="5316742"/>
              <a:ext cx="268387" cy="376215"/>
            </a:xfrm>
            <a:prstGeom prst="rect">
              <a:avLst/>
            </a:prstGeom>
            <a:noFill/>
          </p:spPr>
          <p:txBody>
            <a:bodyPr wrap="square" rtlCol="0">
              <a:spAutoFit/>
            </a:bodyPr>
            <a:lstStyle/>
            <a:p>
              <a:r>
                <a:rPr lang="en-US" b="1" dirty="0">
                  <a:solidFill>
                    <a:srgbClr val="FF0000"/>
                  </a:solidFill>
                </a:rPr>
                <a:t>0</a:t>
              </a:r>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B535EF1-03B4-45C3-B78C-6A04CAFBD239}"/>
                  </a:ext>
                </a:extLst>
              </p:cNvPr>
              <p:cNvSpPr/>
              <p:nvPr/>
            </p:nvSpPr>
            <p:spPr>
              <a:xfrm>
                <a:off x="4572000" y="4648200"/>
                <a:ext cx="25795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𝐹𝑜𝑟</m:t>
                      </m:r>
                      <m:r>
                        <a:rPr lang="en-US" i="1" smtClean="0">
                          <a:latin typeface="Cambria Math" panose="02040503050406030204" pitchFamily="18" charset="0"/>
                        </a:rPr>
                        <m:t> </m:t>
                      </m:r>
                      <m:r>
                        <a:rPr lang="en-US" i="1" smtClean="0">
                          <a:latin typeface="Cambria Math" panose="02040503050406030204" pitchFamily="18" charset="0"/>
                        </a:rPr>
                        <m:t>𝑇𝑖𝑚𝑒</m:t>
                      </m:r>
                      <m:r>
                        <a:rPr lang="en-US" i="1" smtClean="0">
                          <a:latin typeface="Cambria Math" panose="02040503050406030204" pitchFamily="18" charset="0"/>
                        </a:rPr>
                        <m:t>=</m:t>
                      </m:r>
                      <m:r>
                        <m:rPr>
                          <m:nor/>
                        </m:rPr>
                        <a:rPr lang="en-US" b="0" i="0" smtClean="0">
                          <a:latin typeface="Cambria Math" panose="02040503050406030204" pitchFamily="18" charset="0"/>
                        </a:rPr>
                        <m:t>late</m:t>
                      </m:r>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𝑜𝑟</m:t>
                          </m:r>
                          <m:r>
                            <a:rPr lang="en-US" i="1">
                              <a:latin typeface="Cambria Math" panose="02040503050406030204" pitchFamily="18" charset="0"/>
                            </a:rPr>
                            <m:t> 1</m:t>
                          </m:r>
                        </m:e>
                      </m:d>
                      <m:r>
                        <a:rPr lang="en-US" i="1">
                          <a:latin typeface="Cambria Math" panose="02040503050406030204" pitchFamily="18" charset="0"/>
                        </a:rPr>
                        <m:t>:</m:t>
                      </m:r>
                    </m:oMath>
                  </m:oMathPara>
                </a14:m>
                <a:endParaRPr lang="en-US" dirty="0"/>
              </a:p>
            </p:txBody>
          </p:sp>
        </mc:Choice>
        <mc:Fallback xmlns="">
          <p:sp>
            <p:nvSpPr>
              <p:cNvPr id="21" name="Rectangle 20">
                <a:extLst>
                  <a:ext uri="{FF2B5EF4-FFF2-40B4-BE49-F238E27FC236}">
                    <a16:creationId xmlns:a16="http://schemas.microsoft.com/office/drawing/2014/main" id="{DB535EF1-03B4-45C3-B78C-6A04CAFBD239}"/>
                  </a:ext>
                </a:extLst>
              </p:cNvPr>
              <p:cNvSpPr>
                <a:spLocks noRot="1" noChangeAspect="1" noMove="1" noResize="1" noEditPoints="1" noAdjustHandles="1" noChangeArrowheads="1" noChangeShapeType="1" noTextEdit="1"/>
              </p:cNvSpPr>
              <p:nvPr/>
            </p:nvSpPr>
            <p:spPr>
              <a:xfrm>
                <a:off x="4572000" y="4648200"/>
                <a:ext cx="257955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14F8F339-FAB2-4407-9C63-706AFC58E29A}"/>
                  </a:ext>
                </a:extLst>
              </p:cNvPr>
              <p:cNvSpPr/>
              <p:nvPr/>
            </p:nvSpPr>
            <p:spPr>
              <a:xfrm>
                <a:off x="4600499" y="4971871"/>
                <a:ext cx="45700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r>
                        <a:rPr lang="en-US" i="1">
                          <a:latin typeface="Cambria Math" panose="02040503050406030204" pitchFamily="18" charset="0"/>
                        </a:rPr>
                        <m:t>𝑇𝑖𝑚𝑒</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3</m:t>
                          </m:r>
                        </m:sub>
                      </m:sSub>
                      <m:d>
                        <m:dPr>
                          <m:ctrlPr>
                            <a:rPr lang="en-US" i="1">
                              <a:latin typeface="Cambria Math" panose="02040503050406030204" pitchFamily="18" charset="0"/>
                            </a:rPr>
                          </m:ctrlPr>
                        </m:dPr>
                        <m:e>
                          <m:r>
                            <a:rPr lang="en-US" i="1">
                              <a:latin typeface="Cambria Math" panose="02040503050406030204" pitchFamily="18" charset="0"/>
                            </a:rPr>
                            <m:t>𝑇𝑖𝑚𝑒</m:t>
                          </m:r>
                          <m:r>
                            <a:rPr lang="en-US" i="1">
                              <a:latin typeface="Cambria Math" panose="02040503050406030204" pitchFamily="18" charset="0"/>
                            </a:rPr>
                            <m:t>∗</m:t>
                          </m:r>
                          <m:r>
                            <a:rPr lang="en-US" i="1">
                              <a:latin typeface="Cambria Math" panose="02040503050406030204" pitchFamily="18" charset="0"/>
                            </a:rPr>
                            <m:t>𝐿𝑖𝑔h𝑡</m:t>
                          </m:r>
                        </m:e>
                      </m:d>
                    </m:oMath>
                  </m:oMathPara>
                </a14:m>
                <a:endParaRPr lang="en-US" dirty="0"/>
              </a:p>
            </p:txBody>
          </p:sp>
        </mc:Choice>
        <mc:Fallback xmlns="">
          <p:sp>
            <p:nvSpPr>
              <p:cNvPr id="22" name="Rectangle 21">
                <a:extLst>
                  <a:ext uri="{FF2B5EF4-FFF2-40B4-BE49-F238E27FC236}">
                    <a16:creationId xmlns:a16="http://schemas.microsoft.com/office/drawing/2014/main" id="{14F8F339-FAB2-4407-9C63-706AFC58E29A}"/>
                  </a:ext>
                </a:extLst>
              </p:cNvPr>
              <p:cNvSpPr>
                <a:spLocks noRot="1" noChangeAspect="1" noMove="1" noResize="1" noEditPoints="1" noAdjustHandles="1" noChangeArrowheads="1" noChangeShapeType="1" noTextEdit="1"/>
              </p:cNvSpPr>
              <p:nvPr/>
            </p:nvSpPr>
            <p:spPr>
              <a:xfrm>
                <a:off x="4600499" y="4971871"/>
                <a:ext cx="4570097"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A1EA859F-40DA-4F4E-8EEB-39268B2EF3B5}"/>
                  </a:ext>
                </a:extLst>
              </p:cNvPr>
              <p:cNvSpPr/>
              <p:nvPr/>
            </p:nvSpPr>
            <p:spPr>
              <a:xfrm>
                <a:off x="4631267" y="5326062"/>
                <a:ext cx="39925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r>
                        <a:rPr lang="en-US" b="0" i="1" smtClean="0">
                          <a:latin typeface="Cambria Math" panose="02040503050406030204" pitchFamily="18" charset="0"/>
                        </a:rPr>
                        <m:t>∗1</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3</m:t>
                          </m:r>
                        </m:sub>
                      </m:sSub>
                      <m:d>
                        <m:dPr>
                          <m:ctrlPr>
                            <a:rPr lang="en-US" i="1">
                              <a:latin typeface="Cambria Math" panose="02040503050406030204" pitchFamily="18" charset="0"/>
                            </a:rPr>
                          </m:ctrlPr>
                        </m:dPr>
                        <m:e>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𝐿𝑖𝑔h𝑡</m:t>
                          </m:r>
                        </m:e>
                      </m:d>
                    </m:oMath>
                  </m:oMathPara>
                </a14:m>
                <a:endParaRPr lang="en-US" dirty="0"/>
              </a:p>
            </p:txBody>
          </p:sp>
        </mc:Choice>
        <mc:Fallback xmlns="">
          <p:sp>
            <p:nvSpPr>
              <p:cNvPr id="23" name="Rectangle 22">
                <a:extLst>
                  <a:ext uri="{FF2B5EF4-FFF2-40B4-BE49-F238E27FC236}">
                    <a16:creationId xmlns:a16="http://schemas.microsoft.com/office/drawing/2014/main" id="{A1EA859F-40DA-4F4E-8EEB-39268B2EF3B5}"/>
                  </a:ext>
                </a:extLst>
              </p:cNvPr>
              <p:cNvSpPr>
                <a:spLocks noRot="1" noChangeAspect="1" noMove="1" noResize="1" noEditPoints="1" noAdjustHandles="1" noChangeArrowheads="1" noChangeShapeType="1" noTextEdit="1"/>
              </p:cNvSpPr>
              <p:nvPr/>
            </p:nvSpPr>
            <p:spPr>
              <a:xfrm>
                <a:off x="4631267" y="5326062"/>
                <a:ext cx="3992503"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60903623-B262-4EA7-A169-5D7790AB871E}"/>
                  </a:ext>
                </a:extLst>
              </p:cNvPr>
              <p:cNvSpPr/>
              <p:nvPr/>
            </p:nvSpPr>
            <p:spPr>
              <a:xfrm>
                <a:off x="4625623" y="6061630"/>
                <a:ext cx="29975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e>
                      </m:d>
                      <m:r>
                        <a:rPr lang="en-US" i="1">
                          <a:latin typeface="Cambria Math" panose="02040503050406030204" pitchFamily="18" charset="0"/>
                        </a:rPr>
                        <m:t>𝐿𝑖𝑔h𝑡</m:t>
                      </m:r>
                    </m:oMath>
                  </m:oMathPara>
                </a14:m>
                <a:endParaRPr lang="en-US" dirty="0"/>
              </a:p>
            </p:txBody>
          </p:sp>
        </mc:Choice>
        <mc:Fallback xmlns="">
          <p:sp>
            <p:nvSpPr>
              <p:cNvPr id="24" name="Rectangle 23">
                <a:extLst>
                  <a:ext uri="{FF2B5EF4-FFF2-40B4-BE49-F238E27FC236}">
                    <a16:creationId xmlns:a16="http://schemas.microsoft.com/office/drawing/2014/main" id="{60903623-B262-4EA7-A169-5D7790AB871E}"/>
                  </a:ext>
                </a:extLst>
              </p:cNvPr>
              <p:cNvSpPr>
                <a:spLocks noRot="1" noChangeAspect="1" noMove="1" noResize="1" noEditPoints="1" noAdjustHandles="1" noChangeArrowheads="1" noChangeShapeType="1" noTextEdit="1"/>
              </p:cNvSpPr>
              <p:nvPr/>
            </p:nvSpPr>
            <p:spPr>
              <a:xfrm>
                <a:off x="4625623" y="6061630"/>
                <a:ext cx="2997552" cy="369332"/>
              </a:xfrm>
              <a:prstGeom prst="rect">
                <a:avLst/>
              </a:prstGeom>
              <a:blipFill>
                <a:blip r:embed="rId8"/>
                <a:stretch>
                  <a:fillRect b="-13115"/>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75E2D108-67D7-409E-8EF9-1EAD5D56EEED}"/>
              </a:ext>
            </a:extLst>
          </p:cNvPr>
          <p:cNvCxnSpPr>
            <a:cxnSpLocks/>
            <a:endCxn id="31" idx="1"/>
          </p:cNvCxnSpPr>
          <p:nvPr/>
        </p:nvCxnSpPr>
        <p:spPr>
          <a:xfrm flipV="1">
            <a:off x="4200513" y="6276886"/>
            <a:ext cx="494891" cy="3309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B43B1E-AA58-4B29-8407-BBEE990BB175}"/>
              </a:ext>
            </a:extLst>
          </p:cNvPr>
          <p:cNvCxnSpPr>
            <a:cxnSpLocks/>
            <a:stCxn id="17" idx="3"/>
            <a:endCxn id="29" idx="1"/>
          </p:cNvCxnSpPr>
          <p:nvPr/>
        </p:nvCxnSpPr>
        <p:spPr>
          <a:xfrm flipV="1">
            <a:off x="4200513" y="6269198"/>
            <a:ext cx="1720068" cy="154017"/>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691C6C3F-58D9-4D7B-87F8-749DCD0F5A42}"/>
                  </a:ext>
                </a:extLst>
              </p:cNvPr>
              <p:cNvSpPr/>
              <p:nvPr/>
            </p:nvSpPr>
            <p:spPr>
              <a:xfrm>
                <a:off x="4625623" y="5706105"/>
                <a:ext cx="31095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r>
                        <a:rPr lang="en-US" i="1">
                          <a:latin typeface="Cambria Math" panose="02040503050406030204" pitchFamily="18" charset="0"/>
                        </a:rPr>
                        <m:t>𝐿𝑖𝑔h𝑡</m:t>
                      </m:r>
                    </m:oMath>
                  </m:oMathPara>
                </a14:m>
                <a:endParaRPr lang="en-US" dirty="0"/>
              </a:p>
            </p:txBody>
          </p:sp>
        </mc:Choice>
        <mc:Fallback xmlns="">
          <p:sp>
            <p:nvSpPr>
              <p:cNvPr id="27" name="Rectangle 26">
                <a:extLst>
                  <a:ext uri="{FF2B5EF4-FFF2-40B4-BE49-F238E27FC236}">
                    <a16:creationId xmlns:a16="http://schemas.microsoft.com/office/drawing/2014/main" id="{691C6C3F-58D9-4D7B-87F8-749DCD0F5A42}"/>
                  </a:ext>
                </a:extLst>
              </p:cNvPr>
              <p:cNvSpPr>
                <a:spLocks noRot="1" noChangeAspect="1" noMove="1" noResize="1" noEditPoints="1" noAdjustHandles="1" noChangeArrowheads="1" noChangeShapeType="1" noTextEdit="1"/>
              </p:cNvSpPr>
              <p:nvPr/>
            </p:nvSpPr>
            <p:spPr>
              <a:xfrm>
                <a:off x="4625623" y="5706105"/>
                <a:ext cx="3109506" cy="369332"/>
              </a:xfrm>
              <a:prstGeom prst="rect">
                <a:avLst/>
              </a:prstGeom>
              <a:blipFill>
                <a:blip r:embed="rId9"/>
                <a:stretch>
                  <a:fillRect b="-13115"/>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4CC0BCCC-1F13-47DA-A234-F7DE3E85B4F3}"/>
              </a:ext>
            </a:extLst>
          </p:cNvPr>
          <p:cNvSpPr/>
          <p:nvPr/>
        </p:nvSpPr>
        <p:spPr>
          <a:xfrm>
            <a:off x="591594" y="5884358"/>
            <a:ext cx="361652" cy="35419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738833E-070C-468D-9189-667C81D48939}"/>
              </a:ext>
            </a:extLst>
          </p:cNvPr>
          <p:cNvSpPr/>
          <p:nvPr/>
        </p:nvSpPr>
        <p:spPr>
          <a:xfrm>
            <a:off x="5920581" y="6092102"/>
            <a:ext cx="984624" cy="35419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DDE7DC7-5F40-4A16-8380-66C2F64922B4}"/>
              </a:ext>
            </a:extLst>
          </p:cNvPr>
          <p:cNvSpPr/>
          <p:nvPr/>
        </p:nvSpPr>
        <p:spPr>
          <a:xfrm>
            <a:off x="101280" y="5898341"/>
            <a:ext cx="361652" cy="35419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Rectangle 30">
            <a:extLst>
              <a:ext uri="{FF2B5EF4-FFF2-40B4-BE49-F238E27FC236}">
                <a16:creationId xmlns:a16="http://schemas.microsoft.com/office/drawing/2014/main" id="{B0179C44-46A9-445F-936F-FBAA4A7C1E9E}"/>
              </a:ext>
            </a:extLst>
          </p:cNvPr>
          <p:cNvSpPr/>
          <p:nvPr/>
        </p:nvSpPr>
        <p:spPr>
          <a:xfrm>
            <a:off x="4695404" y="6122809"/>
            <a:ext cx="1013971" cy="30815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grpSp>
        <p:nvGrpSpPr>
          <p:cNvPr id="5" name="Group 4">
            <a:extLst>
              <a:ext uri="{FF2B5EF4-FFF2-40B4-BE49-F238E27FC236}">
                <a16:creationId xmlns:a16="http://schemas.microsoft.com/office/drawing/2014/main" id="{3EB88766-B9E2-42DC-A90E-51A711783CF1}"/>
              </a:ext>
            </a:extLst>
          </p:cNvPr>
          <p:cNvGrpSpPr/>
          <p:nvPr/>
        </p:nvGrpSpPr>
        <p:grpSpPr>
          <a:xfrm>
            <a:off x="76200" y="1371600"/>
            <a:ext cx="8474279" cy="3352800"/>
            <a:chOff x="76200" y="1371600"/>
            <a:chExt cx="8474279" cy="3352800"/>
          </a:xfrm>
        </p:grpSpPr>
        <p:pic>
          <p:nvPicPr>
            <p:cNvPr id="4098"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 y="1371600"/>
              <a:ext cx="8474279"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2209800" y="3364468"/>
              <a:ext cx="720864" cy="369332"/>
            </a:xfrm>
            <a:prstGeom prst="rect">
              <a:avLst/>
            </a:prstGeom>
            <a:solidFill>
              <a:schemeClr val="bg1"/>
            </a:solidFill>
          </p:spPr>
          <p:txBody>
            <a:bodyPr wrap="square">
              <a:spAutoFit/>
            </a:bodyPr>
            <a:lstStyle/>
            <a:p>
              <a:r>
                <a:rPr lang="en-US" sz="1600" b="1">
                  <a:solidFill>
                    <a:srgbClr val="0070C0"/>
                  </a:solidFill>
                </a:rPr>
                <a:t>Early</a:t>
              </a:r>
              <a:r>
                <a:rPr lang="en-US">
                  <a:solidFill>
                    <a:srgbClr val="0070C0"/>
                  </a:solidFill>
                </a:rPr>
                <a:t> </a:t>
              </a:r>
              <a:endParaRPr lang="en-US" dirty="0">
                <a:solidFill>
                  <a:srgbClr val="0070C0"/>
                </a:solidFill>
              </a:endParaRPr>
            </a:p>
          </p:txBody>
        </p:sp>
        <p:sp>
          <p:nvSpPr>
            <p:cNvPr id="7" name="Rectangle 6"/>
            <p:cNvSpPr/>
            <p:nvPr/>
          </p:nvSpPr>
          <p:spPr>
            <a:xfrm>
              <a:off x="6553200" y="1806714"/>
              <a:ext cx="1066800" cy="338554"/>
            </a:xfrm>
            <a:prstGeom prst="rect">
              <a:avLst/>
            </a:prstGeom>
            <a:solidFill>
              <a:schemeClr val="bg1"/>
            </a:solidFill>
          </p:spPr>
          <p:txBody>
            <a:bodyPr wrap="square">
              <a:spAutoFit/>
            </a:bodyPr>
            <a:lstStyle/>
            <a:p>
              <a:r>
                <a:rPr lang="en-US" sz="1600" b="1">
                  <a:solidFill>
                    <a:srgbClr val="0070C0"/>
                  </a:solidFill>
                </a:rPr>
                <a:t>         Late</a:t>
              </a:r>
              <a:endParaRPr lang="en-US" dirty="0">
                <a:solidFill>
                  <a:srgbClr val="0070C0"/>
                </a:solidFill>
              </a:endParaRPr>
            </a:p>
          </p:txBody>
        </p:sp>
        <mc:AlternateContent xmlns:mc="http://schemas.openxmlformats.org/markup-compatibility/2006" xmlns:a14="http://schemas.microsoft.com/office/drawing/2010/main">
          <mc:Choice Requires="a14">
            <p:sp>
              <p:nvSpPr>
                <p:cNvPr id="4" name="TextBox 3"/>
                <p:cNvSpPr txBox="1"/>
                <p:nvPr/>
              </p:nvSpPr>
              <p:spPr>
                <a:xfrm>
                  <a:off x="3048000" y="1628001"/>
                  <a:ext cx="4557530"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rPr>
                              <m:t>0</m:t>
                            </m:r>
                          </m:sub>
                        </m:sSub>
                        <m:r>
                          <a:rPr lang="en-US" b="0" i="1" smtClean="0">
                            <a:solidFill>
                              <a:srgbClr val="0070C0"/>
                            </a:solidFill>
                            <a:latin typeface="Cambria Math"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1</m:t>
                            </m:r>
                          </m:sub>
                        </m:sSub>
                        <m:r>
                          <a:rPr lang="en-US" b="0" i="1" smtClean="0">
                            <a:solidFill>
                              <a:srgbClr val="0070C0"/>
                            </a:solidFill>
                            <a:latin typeface="Cambria Math" charset="0"/>
                          </a:rPr>
                          <m:t>𝐿𝑖𝑔h𝑡</m:t>
                        </m:r>
                        <m:r>
                          <a:rPr lang="en-US" b="0" i="1" smtClean="0">
                            <a:solidFill>
                              <a:srgbClr val="0070C0"/>
                            </a:solidFill>
                            <a:latin typeface="Cambria Math"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r>
                          <a:rPr lang="en-US" b="0" i="1" smtClean="0">
                            <a:solidFill>
                              <a:srgbClr val="0070C0"/>
                            </a:solidFill>
                            <a:latin typeface="Cambria Math" charset="0"/>
                          </a:rPr>
                          <m:t>𝑇𝑖𝑚𝑒</m:t>
                        </m:r>
                        <m:r>
                          <a:rPr lang="en-US" b="0" i="1" smtClean="0">
                            <a:solidFill>
                              <a:srgbClr val="0070C0"/>
                            </a:solidFill>
                            <a:latin typeface="Cambria Math"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3</m:t>
                            </m:r>
                          </m:sub>
                        </m:sSub>
                        <m:d>
                          <m:dPr>
                            <m:ctrlPr>
                              <a:rPr lang="en-US" b="0" i="1" smtClean="0">
                                <a:solidFill>
                                  <a:srgbClr val="0070C0"/>
                                </a:solidFill>
                                <a:latin typeface="Cambria Math" panose="02040503050406030204" pitchFamily="18" charset="0"/>
                                <a:ea typeface="Cambria Math" charset="0"/>
                                <a:cs typeface="Cambria Math" charset="0"/>
                              </a:rPr>
                            </m:ctrlPr>
                          </m:dPr>
                          <m:e>
                            <m:r>
                              <a:rPr lang="en-US" b="0" i="1" smtClean="0">
                                <a:solidFill>
                                  <a:srgbClr val="0070C0"/>
                                </a:solidFill>
                                <a:latin typeface="Cambria Math" charset="0"/>
                                <a:ea typeface="Cambria Math" charset="0"/>
                                <a:cs typeface="Cambria Math" charset="0"/>
                              </a:rPr>
                              <m:t>𝐿𝑖𝑔h𝑡</m:t>
                            </m:r>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𝑥</m:t>
                            </m:r>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𝑇𝑖𝑚𝑒</m:t>
                            </m:r>
                          </m:e>
                        </m:d>
                        <m:r>
                          <a:rPr lang="en-US" b="0" i="1" smtClean="0">
                            <a:solidFill>
                              <a:srgbClr val="0070C0"/>
                            </a:solidFill>
                            <a:latin typeface="Cambria Math" charset="0"/>
                            <a:ea typeface="Cambria Math" charset="0"/>
                            <a:cs typeface="Cambria Math" charset="0"/>
                          </a:rPr>
                          <m:t>   </m:t>
                        </m:r>
                      </m:oMath>
                    </m:oMathPara>
                  </a14:m>
                  <a:endParaRPr lang="en-US" dirty="0">
                    <a:solidFill>
                      <a:srgbClr val="0070C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048000" y="1628001"/>
                  <a:ext cx="4557530" cy="276999"/>
                </a:xfrm>
                <a:prstGeom prst="rect">
                  <a:avLst/>
                </a:prstGeom>
                <a:blipFill>
                  <a:blip r:embed="rId11"/>
                  <a:stretch>
                    <a:fillRect l="-1337" t="-2174" b="-32609"/>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AEED809C-706B-4408-B942-8050E01C1281}"/>
              </a:ext>
            </a:extLst>
          </p:cNvPr>
          <p:cNvGrpSpPr/>
          <p:nvPr/>
        </p:nvGrpSpPr>
        <p:grpSpPr>
          <a:xfrm>
            <a:off x="2946550" y="5340563"/>
            <a:ext cx="682055" cy="526837"/>
            <a:chOff x="2209800" y="5316742"/>
            <a:chExt cx="682055" cy="526837"/>
          </a:xfrm>
        </p:grpSpPr>
        <p:cxnSp>
          <p:nvCxnSpPr>
            <p:cNvPr id="34" name="Straight Arrow Connector 33">
              <a:extLst>
                <a:ext uri="{FF2B5EF4-FFF2-40B4-BE49-F238E27FC236}">
                  <a16:creationId xmlns:a16="http://schemas.microsoft.com/office/drawing/2014/main" id="{4DD9E9F9-95EC-4AD8-ABA5-D6FAFFA1FAD8}"/>
                </a:ext>
              </a:extLst>
            </p:cNvPr>
            <p:cNvCxnSpPr>
              <a:cxnSpLocks/>
            </p:cNvCxnSpPr>
            <p:nvPr/>
          </p:nvCxnSpPr>
          <p:spPr>
            <a:xfrm flipV="1">
              <a:off x="2209800" y="5546147"/>
              <a:ext cx="474732" cy="2974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4EB40E2-6844-45E0-8DE0-2EF69A1EB13D}"/>
                </a:ext>
              </a:extLst>
            </p:cNvPr>
            <p:cNvSpPr txBox="1"/>
            <p:nvPr/>
          </p:nvSpPr>
          <p:spPr>
            <a:xfrm>
              <a:off x="2623468" y="5316742"/>
              <a:ext cx="268387" cy="376215"/>
            </a:xfrm>
            <a:prstGeom prst="rect">
              <a:avLst/>
            </a:prstGeom>
            <a:noFill/>
          </p:spPr>
          <p:txBody>
            <a:bodyPr wrap="square" rtlCol="0">
              <a:spAutoFit/>
            </a:bodyPr>
            <a:lstStyle/>
            <a:p>
              <a:r>
                <a:rPr lang="en-US" b="1" dirty="0">
                  <a:solidFill>
                    <a:srgbClr val="FF0000"/>
                  </a:solidFill>
                </a:rPr>
                <a:t>0</a:t>
              </a:r>
            </a:p>
          </p:txBody>
        </p:sp>
      </p:grpSp>
    </p:spTree>
    <p:extLst>
      <p:ext uri="{BB962C8B-B14F-4D97-AF65-F5344CB8AC3E}">
        <p14:creationId xmlns:p14="http://schemas.microsoft.com/office/powerpoint/2010/main" val="2459482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6" grpId="0"/>
      <p:bldP spid="17" grpId="0"/>
      <p:bldP spid="21" grpId="0"/>
      <p:bldP spid="22" grpId="0"/>
      <p:bldP spid="23" grpId="0"/>
      <p:bldP spid="24" grpId="0"/>
      <p:bldP spid="27" grpId="0"/>
      <p:bldP spid="28" grpId="0" animBg="1"/>
      <p:bldP spid="29" grpId="0" animBg="1"/>
      <p:bldP spid="30" grpId="0" animBg="1"/>
      <p:bldP spid="3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3" y="853223"/>
            <a:ext cx="8458200" cy="594122"/>
          </a:xfrm>
        </p:spPr>
        <p:txBody>
          <a:bodyPr>
            <a:normAutofit fontScale="90000"/>
          </a:bodyPr>
          <a:lstStyle/>
          <a:p>
            <a:r>
              <a:rPr lang="en-US" dirty="0"/>
              <a:t>Example Where Interaction Matters</a:t>
            </a:r>
          </a:p>
        </p:txBody>
      </p:sp>
      <p:sp>
        <p:nvSpPr>
          <p:cNvPr id="3" name="Content Placeholder 2"/>
          <p:cNvSpPr>
            <a:spLocks noGrp="1"/>
          </p:cNvSpPr>
          <p:nvPr>
            <p:ph idx="1"/>
          </p:nvPr>
        </p:nvSpPr>
        <p:spPr>
          <a:xfrm>
            <a:off x="5683827" y="1911107"/>
            <a:ext cx="3293918" cy="3371850"/>
          </a:xfrm>
        </p:spPr>
        <p:txBody>
          <a:bodyPr>
            <a:normAutofit fontScale="77500" lnSpcReduction="20000"/>
          </a:bodyPr>
          <a:lstStyle/>
          <a:p>
            <a:pPr marL="0" indent="0" algn="ctr">
              <a:buNone/>
            </a:pPr>
            <a:r>
              <a:rPr lang="en-US" dirty="0"/>
              <a:t>Construct a multiple linear regression model in which the mean charitable donation depends on (linearly) the importance of the charity and both income groups.  Allow for possible different slopes and intercepts.</a:t>
            </a:r>
          </a:p>
        </p:txBody>
      </p:sp>
      <mc:AlternateContent xmlns:mc="http://schemas.openxmlformats.org/markup-compatibility/2006" xmlns:a14="http://schemas.microsoft.com/office/drawing/2010/main">
        <mc:Choice Requires="a14">
          <p:sp>
            <p:nvSpPr>
              <p:cNvPr id="4" name="TextBox 3"/>
              <p:cNvSpPr txBox="1"/>
              <p:nvPr/>
            </p:nvSpPr>
            <p:spPr>
              <a:xfrm>
                <a:off x="2363209" y="5536714"/>
                <a:ext cx="5612883"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i="1" smtClean="0">
                          <a:latin typeface="Cambria Math"/>
                        </a:rPr>
                        <m:t>𝐶h𝑎𝑟𝑖𝑡𝑦</m:t>
                      </m:r>
                      <m:r>
                        <a:rPr lang="en-US" sz="1350" i="1" smtClean="0">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1</m:t>
                          </m:r>
                        </m:sub>
                      </m:sSub>
                      <m:r>
                        <a:rPr lang="en-US" sz="1350" i="1">
                          <a:latin typeface="Cambria Math"/>
                        </a:rPr>
                        <m:t>𝐼𝑚𝑝𝑜𝑟𝑡𝑎𝑛𝑐𝑒</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2</m:t>
                          </m:r>
                        </m:sub>
                      </m:sSub>
                      <m:r>
                        <a:rPr lang="en-US" sz="1350" i="1">
                          <a:latin typeface="Cambria Math" charset="0"/>
                        </a:rPr>
                        <m:t>𝑊𝑒𝑎𝑙𝑡h</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3</m:t>
                          </m:r>
                        </m:sub>
                      </m:sSub>
                      <m:r>
                        <a:rPr lang="en-US" sz="1350" i="1">
                          <a:latin typeface="Cambria Math"/>
                        </a:rPr>
                        <m:t>𝐼𝑚𝑝</m:t>
                      </m:r>
                      <m:r>
                        <a:rPr lang="en-US" sz="1350" i="1">
                          <a:latin typeface="Cambria Math" charset="0"/>
                        </a:rPr>
                        <m:t>𝑜𝑟</m:t>
                      </m:r>
                      <m:r>
                        <a:rPr lang="en-US" sz="1350" b="0" i="1" smtClean="0">
                          <a:latin typeface="Cambria Math" panose="02040503050406030204" pitchFamily="18" charset="0"/>
                        </a:rPr>
                        <m:t>𝑡</m:t>
                      </m:r>
                      <m:r>
                        <a:rPr lang="en-US" sz="1350" i="1">
                          <a:latin typeface="Cambria Math" charset="0"/>
                        </a:rPr>
                        <m:t>𝑎𝑛𝑐𝑒</m:t>
                      </m:r>
                      <m:r>
                        <a:rPr lang="en-US" sz="1350" i="1">
                          <a:latin typeface="Cambria Math"/>
                        </a:rPr>
                        <m:t>∗</m:t>
                      </m:r>
                      <m:r>
                        <a:rPr lang="en-US" sz="1350" i="1">
                          <a:latin typeface="Cambria Math" charset="0"/>
                        </a:rPr>
                        <m:t>𝑊𝑒𝑎𝑙𝑡h</m:t>
                      </m:r>
                    </m:oMath>
                  </m:oMathPara>
                </a14:m>
                <a:endParaRPr lang="en-US" sz="1350" dirty="0"/>
              </a:p>
            </p:txBody>
          </p:sp>
        </mc:Choice>
        <mc:Fallback xmlns="">
          <p:sp>
            <p:nvSpPr>
              <p:cNvPr id="4" name="TextBox 3"/>
              <p:cNvSpPr txBox="1">
                <a:spLocks noRot="1" noChangeAspect="1" noMove="1" noResize="1" noEditPoints="1" noAdjustHandles="1" noChangeArrowheads="1" noChangeShapeType="1" noTextEdit="1"/>
              </p:cNvSpPr>
              <p:nvPr/>
            </p:nvSpPr>
            <p:spPr>
              <a:xfrm>
                <a:off x="2363209" y="5536714"/>
                <a:ext cx="5612883" cy="300082"/>
              </a:xfrm>
              <a:prstGeom prst="rect">
                <a:avLst/>
              </a:prstGeom>
              <a:blipFill>
                <a:blip r:embed="rId2"/>
                <a:stretch>
                  <a:fillRect b="-8163"/>
                </a:stretch>
              </a:blipFill>
            </p:spPr>
            <p:txBody>
              <a:bodyPr/>
              <a:lstStyle/>
              <a:p>
                <a:r>
                  <a:rPr lang="en-US">
                    <a:noFill/>
                  </a:rPr>
                  <a:t> </a:t>
                </a:r>
              </a:p>
            </p:txBody>
          </p:sp>
        </mc:Fallback>
      </mc:AlternateContent>
      <p:pic>
        <p:nvPicPr>
          <p:cNvPr id="6" name="Picture 5"/>
          <p:cNvPicPr>
            <a:picLocks noChangeAspect="1"/>
          </p:cNvPicPr>
          <p:nvPr/>
        </p:nvPicPr>
        <p:blipFill rotWithShape="1">
          <a:blip r:embed="rId3"/>
          <a:srcRect l="2487"/>
          <a:stretch/>
        </p:blipFill>
        <p:spPr>
          <a:xfrm>
            <a:off x="238988" y="1574223"/>
            <a:ext cx="1531940" cy="4239491"/>
          </a:xfrm>
          <a:prstGeom prst="rect">
            <a:avLst/>
          </a:prstGeom>
        </p:spPr>
      </p:pic>
      <p:pic>
        <p:nvPicPr>
          <p:cNvPr id="5" name="Picture 4"/>
          <p:cNvPicPr>
            <a:picLocks noChangeAspect="1"/>
          </p:cNvPicPr>
          <p:nvPr/>
        </p:nvPicPr>
        <p:blipFill>
          <a:blip r:embed="rId4"/>
          <a:stretch>
            <a:fillRect/>
          </a:stretch>
        </p:blipFill>
        <p:spPr>
          <a:xfrm>
            <a:off x="2060362" y="1762627"/>
            <a:ext cx="3623465" cy="3647209"/>
          </a:xfrm>
          <a:prstGeom prst="rect">
            <a:avLst/>
          </a:prstGeom>
        </p:spPr>
      </p:pic>
    </p:spTree>
    <p:extLst>
      <p:ext uri="{BB962C8B-B14F-4D97-AF65-F5344CB8AC3E}">
        <p14:creationId xmlns:p14="http://schemas.microsoft.com/office/powerpoint/2010/main" val="99712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37" y="1096422"/>
            <a:ext cx="8780318" cy="365522"/>
          </a:xfrm>
        </p:spPr>
        <p:txBody>
          <a:bodyPr>
            <a:noAutofit/>
          </a:bodyPr>
          <a:lstStyle/>
          <a:p>
            <a:r>
              <a:rPr lang="en-US" sz="3200" dirty="0"/>
              <a:t>Charity and Perceived Importance: Fit the Model</a:t>
            </a:r>
          </a:p>
        </p:txBody>
      </p:sp>
      <mc:AlternateContent xmlns:mc="http://schemas.openxmlformats.org/markup-compatibility/2006" xmlns:a14="http://schemas.microsoft.com/office/drawing/2010/main">
        <mc:Choice Requires="a14">
          <p:sp>
            <p:nvSpPr>
              <p:cNvPr id="6" name="TextBox 5"/>
              <p:cNvSpPr txBox="1"/>
              <p:nvPr/>
            </p:nvSpPr>
            <p:spPr>
              <a:xfrm>
                <a:off x="2114335" y="1536491"/>
                <a:ext cx="5902321" cy="300082"/>
              </a:xfrm>
              <a:prstGeom prst="rect">
                <a:avLst/>
              </a:prstGeom>
              <a:noFill/>
            </p:spPr>
            <p:txBody>
              <a:bodyPr wrap="none" rtlCol="0">
                <a:spAutoFit/>
              </a:bodyPr>
              <a:lstStyle/>
              <a:p>
                <a:r>
                  <a:rPr lang="en-US" sz="1350" dirty="0" err="1"/>
                  <a:t>Pred</a:t>
                </a:r>
                <a:r>
                  <a:rPr lang="en-US" sz="1350" dirty="0"/>
                  <a:t> </a:t>
                </a:r>
                <a14:m>
                  <m:oMath xmlns:m="http://schemas.openxmlformats.org/officeDocument/2006/math">
                    <m:r>
                      <a:rPr lang="en-US" sz="1350" i="1">
                        <a:latin typeface="Cambria Math"/>
                      </a:rPr>
                      <m:t>𝐶h𝑎𝑟𝑖𝑡𝑦</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1</m:t>
                        </m:r>
                      </m:sub>
                    </m:sSub>
                    <m:r>
                      <a:rPr lang="en-US" sz="1350" i="1">
                        <a:latin typeface="Cambria Math"/>
                      </a:rPr>
                      <m:t>𝐼𝑚𝑝𝑜𝑟𝑡𝑎𝑛𝑐𝑒</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2</m:t>
                        </m:r>
                      </m:sub>
                    </m:sSub>
                    <m:r>
                      <a:rPr lang="en-US" sz="1350" i="1">
                        <a:latin typeface="Cambria Math" charset="0"/>
                      </a:rPr>
                      <m:t>𝑊𝑒𝑎𝑡𝑙h</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3</m:t>
                        </m:r>
                      </m:sub>
                    </m:sSub>
                    <m:r>
                      <a:rPr lang="en-US" sz="1350" i="1">
                        <a:latin typeface="Cambria Math"/>
                      </a:rPr>
                      <m:t>𝐼𝑚</m:t>
                    </m:r>
                    <m:r>
                      <a:rPr lang="en-US" sz="1350" i="1">
                        <a:latin typeface="Cambria Math" charset="0"/>
                      </a:rPr>
                      <m:t>𝑝𝑜𝑟𝑡𝑎𝑛𝑐𝑒</m:t>
                    </m:r>
                    <m:r>
                      <a:rPr lang="en-US" sz="1350" i="1">
                        <a:latin typeface="Cambria Math" charset="0"/>
                      </a:rPr>
                      <m:t>∗</m:t>
                    </m:r>
                    <m:r>
                      <a:rPr lang="en-US" sz="1350" i="1">
                        <a:latin typeface="Cambria Math" charset="0"/>
                      </a:rPr>
                      <m:t>𝑊𝑒𝑎𝑙𝑡h</m:t>
                    </m:r>
                  </m:oMath>
                </a14:m>
                <a:endParaRPr lang="en-US" sz="1350" dirty="0"/>
              </a:p>
            </p:txBody>
          </p:sp>
        </mc:Choice>
        <mc:Fallback xmlns="">
          <p:sp>
            <p:nvSpPr>
              <p:cNvPr id="6" name="TextBox 5"/>
              <p:cNvSpPr txBox="1">
                <a:spLocks noRot="1" noChangeAspect="1" noMove="1" noResize="1" noEditPoints="1" noAdjustHandles="1" noChangeArrowheads="1" noChangeShapeType="1" noTextEdit="1"/>
              </p:cNvSpPr>
              <p:nvPr/>
            </p:nvSpPr>
            <p:spPr>
              <a:xfrm>
                <a:off x="2114335" y="1536491"/>
                <a:ext cx="5902321" cy="300082"/>
              </a:xfrm>
              <a:prstGeom prst="rect">
                <a:avLst/>
              </a:prstGeom>
              <a:blipFill>
                <a:blip r:embed="rId2"/>
                <a:stretch>
                  <a:fillRect l="-310" t="-2041" b="-20408"/>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127765" y="1962587"/>
            <a:ext cx="3871223" cy="3896591"/>
          </a:xfrm>
          <a:prstGeom prst="rect">
            <a:avLst/>
          </a:prstGeom>
        </p:spPr>
      </p:pic>
      <p:pic>
        <p:nvPicPr>
          <p:cNvPr id="4" name="Picture 3"/>
          <p:cNvPicPr>
            <a:picLocks noChangeAspect="1"/>
          </p:cNvPicPr>
          <p:nvPr/>
        </p:nvPicPr>
        <p:blipFill>
          <a:blip r:embed="rId4"/>
          <a:stretch>
            <a:fillRect/>
          </a:stretch>
        </p:blipFill>
        <p:spPr>
          <a:xfrm>
            <a:off x="249577" y="2214989"/>
            <a:ext cx="4878188" cy="3048867"/>
          </a:xfrm>
          <a:prstGeom prst="rect">
            <a:avLst/>
          </a:prstGeom>
        </p:spPr>
      </p:pic>
    </p:spTree>
    <p:extLst>
      <p:ext uri="{BB962C8B-B14F-4D97-AF65-F5344CB8AC3E}">
        <p14:creationId xmlns:p14="http://schemas.microsoft.com/office/powerpoint/2010/main" val="1806556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515863"/>
          </a:xfrm>
        </p:spPr>
        <p:txBody>
          <a:bodyPr>
            <a:normAutofit fontScale="90000"/>
          </a:bodyPr>
          <a:lstStyle/>
          <a:p>
            <a:r>
              <a:rPr lang="en-US" dirty="0"/>
              <a:t>Check the Residuals</a:t>
            </a:r>
          </a:p>
        </p:txBody>
      </p:sp>
      <p:pic>
        <p:nvPicPr>
          <p:cNvPr id="4" name="Picture 3"/>
          <p:cNvPicPr>
            <a:picLocks noChangeAspect="1"/>
          </p:cNvPicPr>
          <p:nvPr/>
        </p:nvPicPr>
        <p:blipFill>
          <a:blip r:embed="rId2"/>
          <a:stretch>
            <a:fillRect/>
          </a:stretch>
        </p:blipFill>
        <p:spPr>
          <a:xfrm>
            <a:off x="628651" y="1646957"/>
            <a:ext cx="3665510" cy="3709555"/>
          </a:xfrm>
          <a:prstGeom prst="rect">
            <a:avLst/>
          </a:prstGeom>
        </p:spPr>
      </p:pic>
      <p:pic>
        <p:nvPicPr>
          <p:cNvPr id="5" name="Picture 4"/>
          <p:cNvPicPr>
            <a:picLocks noChangeAspect="1"/>
          </p:cNvPicPr>
          <p:nvPr/>
        </p:nvPicPr>
        <p:blipFill>
          <a:blip r:embed="rId3"/>
          <a:stretch>
            <a:fillRect/>
          </a:stretch>
        </p:blipFill>
        <p:spPr>
          <a:xfrm>
            <a:off x="4787534" y="1711886"/>
            <a:ext cx="3618712" cy="3579696"/>
          </a:xfrm>
          <a:prstGeom prst="rect">
            <a:avLst/>
          </a:prstGeom>
        </p:spPr>
      </p:pic>
      <p:pic>
        <p:nvPicPr>
          <p:cNvPr id="6" name="Picture 5"/>
          <p:cNvPicPr>
            <a:picLocks noChangeAspect="1"/>
          </p:cNvPicPr>
          <p:nvPr/>
        </p:nvPicPr>
        <p:blipFill>
          <a:blip r:embed="rId4"/>
          <a:stretch>
            <a:fillRect/>
          </a:stretch>
        </p:blipFill>
        <p:spPr>
          <a:xfrm>
            <a:off x="1316782" y="5591161"/>
            <a:ext cx="6601091" cy="281213"/>
          </a:xfrm>
          <a:prstGeom prst="rect">
            <a:avLst/>
          </a:prstGeom>
        </p:spPr>
      </p:pic>
    </p:spTree>
    <p:extLst>
      <p:ext uri="{BB962C8B-B14F-4D97-AF65-F5344CB8AC3E}">
        <p14:creationId xmlns:p14="http://schemas.microsoft.com/office/powerpoint/2010/main" val="18428566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867" y="246913"/>
            <a:ext cx="6172200" cy="536972"/>
          </a:xfrm>
        </p:spPr>
        <p:txBody>
          <a:bodyPr>
            <a:normAutofit fontScale="90000"/>
          </a:bodyPr>
          <a:lstStyle/>
          <a:p>
            <a:r>
              <a:rPr lang="en-US" dirty="0"/>
              <a:t>Fit the Model</a:t>
            </a:r>
          </a:p>
        </p:txBody>
      </p:sp>
      <p:sp>
        <p:nvSpPr>
          <p:cNvPr id="3" name="TextBox 2"/>
          <p:cNvSpPr txBox="1"/>
          <p:nvPr/>
        </p:nvSpPr>
        <p:spPr>
          <a:xfrm>
            <a:off x="4171950" y="4584787"/>
            <a:ext cx="4972050" cy="300082"/>
          </a:xfrm>
          <a:prstGeom prst="rect">
            <a:avLst/>
          </a:prstGeom>
          <a:noFill/>
        </p:spPr>
        <p:txBody>
          <a:bodyPr wrap="square" rtlCol="0">
            <a:spAutoFit/>
          </a:bodyPr>
          <a:lstStyle/>
          <a:p>
            <a:pPr algn="ctr"/>
            <a:r>
              <a:rPr lang="en-US" sz="1350" dirty="0" err="1"/>
              <a:t>Pred</a:t>
            </a:r>
            <a:r>
              <a:rPr lang="en-US" sz="1350" dirty="0"/>
              <a:t> Charity = 48.10 - 27.68 Cash -.8803 Imp + 4.15 Cash *Imp</a:t>
            </a:r>
          </a:p>
        </p:txBody>
      </p:sp>
      <p:sp>
        <p:nvSpPr>
          <p:cNvPr id="6" name="TextBox 5"/>
          <p:cNvSpPr txBox="1"/>
          <p:nvPr/>
        </p:nvSpPr>
        <p:spPr>
          <a:xfrm>
            <a:off x="4171950" y="4899118"/>
            <a:ext cx="4972050" cy="300082"/>
          </a:xfrm>
          <a:prstGeom prst="rect">
            <a:avLst/>
          </a:prstGeom>
          <a:noFill/>
        </p:spPr>
        <p:txBody>
          <a:bodyPr wrap="square" rtlCol="0">
            <a:spAutoFit/>
          </a:bodyPr>
          <a:lstStyle/>
          <a:p>
            <a:pPr algn="ctr"/>
            <a:r>
              <a:rPr lang="en-US" sz="1350" dirty="0" err="1"/>
              <a:t>Pred</a:t>
            </a:r>
            <a:r>
              <a:rPr lang="en-US" sz="1350" dirty="0"/>
              <a:t> Charity = (48.10 - 27.68 Cash) + (-.8803 + 4.15 Cash) Imp </a:t>
            </a:r>
          </a:p>
        </p:txBody>
      </p:sp>
      <p:pic>
        <p:nvPicPr>
          <p:cNvPr id="13" name="Picture 12"/>
          <p:cNvPicPr>
            <a:picLocks noChangeAspect="1"/>
          </p:cNvPicPr>
          <p:nvPr/>
        </p:nvPicPr>
        <p:blipFill>
          <a:blip r:embed="rId2"/>
          <a:stretch>
            <a:fillRect/>
          </a:stretch>
        </p:blipFill>
        <p:spPr>
          <a:xfrm>
            <a:off x="77782" y="1682947"/>
            <a:ext cx="3756464" cy="3781079"/>
          </a:xfrm>
          <a:prstGeom prst="rect">
            <a:avLst/>
          </a:prstGeom>
        </p:spPr>
      </p:pic>
      <p:sp>
        <p:nvSpPr>
          <p:cNvPr id="4" name="TextBox 3"/>
          <p:cNvSpPr txBox="1"/>
          <p:nvPr/>
        </p:nvSpPr>
        <p:spPr>
          <a:xfrm>
            <a:off x="4171950" y="3857084"/>
            <a:ext cx="4940877" cy="300082"/>
          </a:xfrm>
          <a:prstGeom prst="rect">
            <a:avLst/>
          </a:prstGeom>
          <a:noFill/>
        </p:spPr>
        <p:txBody>
          <a:bodyPr wrap="square" rtlCol="0">
            <a:spAutoFit/>
          </a:bodyPr>
          <a:lstStyle/>
          <a:p>
            <a:pPr algn="ctr"/>
            <a:r>
              <a:rPr lang="en-US" sz="1350" dirty="0"/>
              <a:t>Remember to Include All Terms that are included in an interaction!</a:t>
            </a:r>
          </a:p>
        </p:txBody>
      </p:sp>
      <mc:AlternateContent xmlns:mc="http://schemas.openxmlformats.org/markup-compatibility/2006" xmlns:a14="http://schemas.microsoft.com/office/drawing/2010/main">
        <mc:Choice Requires="a14">
          <p:sp>
            <p:nvSpPr>
              <p:cNvPr id="12" name="TextBox 11"/>
              <p:cNvSpPr txBox="1"/>
              <p:nvPr/>
            </p:nvSpPr>
            <p:spPr>
              <a:xfrm>
                <a:off x="3200400" y="4162462"/>
                <a:ext cx="5978368"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b="0" i="1" smtClean="0">
                          <a:latin typeface="Cambria Math" panose="02040503050406030204" pitchFamily="18" charset="0"/>
                        </a:rPr>
                        <m:t>𝑝𝑟𝑒𝑑</m:t>
                      </m:r>
                      <m:r>
                        <a:rPr lang="en-US" sz="1350" b="0" i="1" smtClean="0">
                          <a:latin typeface="Cambria Math" panose="02040503050406030204" pitchFamily="18" charset="0"/>
                        </a:rPr>
                        <m:t> </m:t>
                      </m:r>
                      <m:r>
                        <a:rPr lang="en-US" sz="1350" i="1">
                          <a:latin typeface="Cambria Math"/>
                        </a:rPr>
                        <m:t>𝐶h𝑎𝑟𝑖𝑡𝑦</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1</m:t>
                          </m:r>
                        </m:sub>
                      </m:sSub>
                      <m:r>
                        <a:rPr lang="en-US" sz="1350" i="1">
                          <a:latin typeface="Cambria Math"/>
                        </a:rPr>
                        <m:t>𝐼𝑚𝑝𝑜𝑟𝑡𝑎𝑛𝑐𝑒</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2</m:t>
                          </m:r>
                        </m:sub>
                      </m:sSub>
                      <m:r>
                        <a:rPr lang="en-US" sz="1350" i="1">
                          <a:latin typeface="Cambria Math" charset="0"/>
                        </a:rPr>
                        <m:t>𝑊𝑒𝑎𝑙𝑡h</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3</m:t>
                          </m:r>
                        </m:sub>
                      </m:sSub>
                      <m:r>
                        <a:rPr lang="en-US" sz="1350" i="1">
                          <a:latin typeface="Cambria Math"/>
                        </a:rPr>
                        <m:t>𝐼𝑚</m:t>
                      </m:r>
                      <m:r>
                        <a:rPr lang="en-US" sz="1350" i="1">
                          <a:latin typeface="Cambria Math" charset="0"/>
                        </a:rPr>
                        <m:t>𝑝𝑜𝑟𝑡𝑎𝑛𝑐𝑒</m:t>
                      </m:r>
                      <m:r>
                        <a:rPr lang="en-US" sz="1350" i="1">
                          <a:latin typeface="Cambria Math"/>
                        </a:rPr>
                        <m:t>∗</m:t>
                      </m:r>
                      <m:r>
                        <a:rPr lang="en-US" sz="1350" i="1">
                          <a:latin typeface="Cambria Math" charset="0"/>
                        </a:rPr>
                        <m:t>𝑊𝑒𝑎𝑙𝑡h</m:t>
                      </m:r>
                    </m:oMath>
                  </m:oMathPara>
                </a14:m>
                <a:endParaRPr lang="en-US" sz="1350" dirty="0"/>
              </a:p>
            </p:txBody>
          </p:sp>
        </mc:Choice>
        <mc:Fallback xmlns="">
          <p:sp>
            <p:nvSpPr>
              <p:cNvPr id="12" name="TextBox 11"/>
              <p:cNvSpPr txBox="1">
                <a:spLocks noRot="1" noChangeAspect="1" noMove="1" noResize="1" noEditPoints="1" noAdjustHandles="1" noChangeArrowheads="1" noChangeShapeType="1" noTextEdit="1"/>
              </p:cNvSpPr>
              <p:nvPr/>
            </p:nvSpPr>
            <p:spPr>
              <a:xfrm>
                <a:off x="3200400" y="4162462"/>
                <a:ext cx="5978368" cy="300082"/>
              </a:xfrm>
              <a:prstGeom prst="rect">
                <a:avLst/>
              </a:prstGeom>
              <a:blipFill>
                <a:blip r:embed="rId3"/>
                <a:stretch>
                  <a:fillRect b="-8163"/>
                </a:stretch>
              </a:blipFill>
            </p:spPr>
            <p:txBody>
              <a:bodyPr/>
              <a:lstStyle/>
              <a:p>
                <a:r>
                  <a:rPr lang="en-US">
                    <a:noFill/>
                  </a:rPr>
                  <a:t> </a:t>
                </a:r>
              </a:p>
            </p:txBody>
          </p:sp>
        </mc:Fallback>
      </mc:AlternateContent>
      <p:pic>
        <p:nvPicPr>
          <p:cNvPr id="14" name="Picture 13"/>
          <p:cNvPicPr>
            <a:picLocks noChangeAspect="1"/>
          </p:cNvPicPr>
          <p:nvPr/>
        </p:nvPicPr>
        <p:blipFill>
          <a:blip r:embed="rId4"/>
          <a:stretch>
            <a:fillRect/>
          </a:stretch>
        </p:blipFill>
        <p:spPr>
          <a:xfrm>
            <a:off x="4171950" y="951973"/>
            <a:ext cx="4577196" cy="2860747"/>
          </a:xfrm>
          <a:prstGeom prst="rect">
            <a:avLst/>
          </a:prstGeom>
        </p:spPr>
      </p:pic>
      <p:sp>
        <p:nvSpPr>
          <p:cNvPr id="15" name="TextBox 14"/>
          <p:cNvSpPr txBox="1"/>
          <p:nvPr/>
        </p:nvSpPr>
        <p:spPr>
          <a:xfrm>
            <a:off x="3834246" y="5280916"/>
            <a:ext cx="2057401" cy="715581"/>
          </a:xfrm>
          <a:prstGeom prst="rect">
            <a:avLst/>
          </a:prstGeom>
          <a:noFill/>
        </p:spPr>
        <p:txBody>
          <a:bodyPr wrap="square" rtlCol="0">
            <a:spAutoFit/>
          </a:bodyPr>
          <a:lstStyle/>
          <a:p>
            <a:pPr algn="ctr"/>
            <a:r>
              <a:rPr lang="en-US" sz="1350" dirty="0">
                <a:solidFill>
                  <a:srgbClr val="FF0000"/>
                </a:solidFill>
              </a:rPr>
              <a:t>Medium: &lt;= $45,000</a:t>
            </a:r>
          </a:p>
          <a:p>
            <a:pPr algn="ctr"/>
            <a:endParaRPr lang="en-US" sz="1350" dirty="0">
              <a:solidFill>
                <a:srgbClr val="00B0F0"/>
              </a:solidFill>
            </a:endParaRPr>
          </a:p>
          <a:p>
            <a:pPr algn="ctr"/>
            <a:r>
              <a:rPr lang="en-US" sz="1350" dirty="0">
                <a:solidFill>
                  <a:srgbClr val="00B0F0"/>
                </a:solidFill>
              </a:rPr>
              <a:t>Rich:  &gt; $45,000 </a:t>
            </a:r>
          </a:p>
        </p:txBody>
      </p:sp>
      <p:sp>
        <p:nvSpPr>
          <p:cNvPr id="16" name="TextBox 15"/>
          <p:cNvSpPr txBox="1"/>
          <p:nvPr/>
        </p:nvSpPr>
        <p:spPr>
          <a:xfrm>
            <a:off x="5410200" y="5627164"/>
            <a:ext cx="3369990" cy="323165"/>
          </a:xfrm>
          <a:prstGeom prst="rect">
            <a:avLst/>
          </a:prstGeom>
          <a:noFill/>
        </p:spPr>
        <p:txBody>
          <a:bodyPr wrap="square" rtlCol="0">
            <a:spAutoFit/>
          </a:bodyPr>
          <a:lstStyle/>
          <a:p>
            <a:pPr algn="ctr"/>
            <a:r>
              <a:rPr lang="en-US" sz="1500" b="1" dirty="0" err="1">
                <a:solidFill>
                  <a:srgbClr val="00B0F0"/>
                </a:solidFill>
              </a:rPr>
              <a:t>Pred</a:t>
            </a:r>
            <a:r>
              <a:rPr lang="en-US" sz="1500" b="1" dirty="0">
                <a:solidFill>
                  <a:srgbClr val="00B0F0"/>
                </a:solidFill>
              </a:rPr>
              <a:t> Charity = 20.41 + 3.27Importance</a:t>
            </a:r>
          </a:p>
        </p:txBody>
      </p:sp>
      <p:sp>
        <p:nvSpPr>
          <p:cNvPr id="17" name="TextBox 16"/>
          <p:cNvSpPr txBox="1"/>
          <p:nvPr/>
        </p:nvSpPr>
        <p:spPr>
          <a:xfrm>
            <a:off x="5486400" y="5315635"/>
            <a:ext cx="3756464" cy="323165"/>
          </a:xfrm>
          <a:prstGeom prst="rect">
            <a:avLst/>
          </a:prstGeom>
          <a:noFill/>
        </p:spPr>
        <p:txBody>
          <a:bodyPr wrap="square" rtlCol="0">
            <a:spAutoFit/>
          </a:bodyPr>
          <a:lstStyle/>
          <a:p>
            <a:pPr algn="ctr"/>
            <a:r>
              <a:rPr lang="en-US" sz="1500" b="1" dirty="0" err="1">
                <a:solidFill>
                  <a:srgbClr val="FF0000"/>
                </a:solidFill>
              </a:rPr>
              <a:t>Pred</a:t>
            </a:r>
            <a:r>
              <a:rPr lang="en-US" sz="1500" b="1" dirty="0">
                <a:solidFill>
                  <a:srgbClr val="FF0000"/>
                </a:solidFill>
              </a:rPr>
              <a:t> Charity = 48.09 + (- 0.88) Importance</a:t>
            </a:r>
          </a:p>
        </p:txBody>
      </p:sp>
    </p:spTree>
    <p:extLst>
      <p:ext uri="{BB962C8B-B14F-4D97-AF65-F5344CB8AC3E}">
        <p14:creationId xmlns:p14="http://schemas.microsoft.com/office/powerpoint/2010/main" val="210172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2" grpId="0"/>
      <p:bldP spid="15" grpId="0"/>
      <p:bldP spid="16" grpId="0"/>
      <p:bldP spid="1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58834"/>
            <a:ext cx="6172200" cy="536972"/>
          </a:xfrm>
        </p:spPr>
        <p:txBody>
          <a:bodyPr>
            <a:normAutofit fontScale="90000"/>
          </a:bodyPr>
          <a:lstStyle/>
          <a:p>
            <a:r>
              <a:rPr lang="en-US" dirty="0"/>
              <a:t>Conclusion</a:t>
            </a:r>
          </a:p>
        </p:txBody>
      </p:sp>
      <p:sp>
        <p:nvSpPr>
          <p:cNvPr id="7" name="TextBox 6"/>
          <p:cNvSpPr txBox="1"/>
          <p:nvPr/>
        </p:nvSpPr>
        <p:spPr>
          <a:xfrm>
            <a:off x="3688773" y="1173910"/>
            <a:ext cx="2057401" cy="507831"/>
          </a:xfrm>
          <a:prstGeom prst="rect">
            <a:avLst/>
          </a:prstGeom>
          <a:noFill/>
        </p:spPr>
        <p:txBody>
          <a:bodyPr wrap="square" rtlCol="0">
            <a:spAutoFit/>
          </a:bodyPr>
          <a:lstStyle/>
          <a:p>
            <a:pPr algn="ctr"/>
            <a:r>
              <a:rPr lang="en-US" sz="1350" dirty="0">
                <a:solidFill>
                  <a:srgbClr val="FF0000"/>
                </a:solidFill>
              </a:rPr>
              <a:t>Medium: &lt;= $45,000</a:t>
            </a:r>
          </a:p>
          <a:p>
            <a:pPr algn="ctr"/>
            <a:r>
              <a:rPr lang="en-US" sz="1350" dirty="0">
                <a:solidFill>
                  <a:srgbClr val="00B0F0"/>
                </a:solidFill>
              </a:rPr>
              <a:t>Rich:  &gt; $45,000 </a:t>
            </a:r>
          </a:p>
        </p:txBody>
      </p:sp>
      <p:sp>
        <p:nvSpPr>
          <p:cNvPr id="10" name="TextBox 9"/>
          <p:cNvSpPr txBox="1"/>
          <p:nvPr/>
        </p:nvSpPr>
        <p:spPr>
          <a:xfrm>
            <a:off x="5410200" y="1386677"/>
            <a:ext cx="3353327" cy="323165"/>
          </a:xfrm>
          <a:prstGeom prst="rect">
            <a:avLst/>
          </a:prstGeom>
          <a:noFill/>
        </p:spPr>
        <p:txBody>
          <a:bodyPr wrap="square" rtlCol="0">
            <a:spAutoFit/>
          </a:bodyPr>
          <a:lstStyle/>
          <a:p>
            <a:pPr algn="ctr"/>
            <a:r>
              <a:rPr lang="en-US" sz="1500" b="1" dirty="0" err="1">
                <a:solidFill>
                  <a:srgbClr val="00B0F0"/>
                </a:solidFill>
              </a:rPr>
              <a:t>Pred</a:t>
            </a:r>
            <a:r>
              <a:rPr lang="en-US" sz="1500" b="1" dirty="0">
                <a:solidFill>
                  <a:srgbClr val="00B0F0"/>
                </a:solidFill>
              </a:rPr>
              <a:t> Charity = 20.41 + 3.27 Importance</a:t>
            </a:r>
          </a:p>
        </p:txBody>
      </p:sp>
      <p:sp>
        <p:nvSpPr>
          <p:cNvPr id="11" name="TextBox 10"/>
          <p:cNvSpPr txBox="1"/>
          <p:nvPr/>
        </p:nvSpPr>
        <p:spPr>
          <a:xfrm>
            <a:off x="5410200" y="1089636"/>
            <a:ext cx="3581400" cy="323165"/>
          </a:xfrm>
          <a:prstGeom prst="rect">
            <a:avLst/>
          </a:prstGeom>
          <a:noFill/>
        </p:spPr>
        <p:txBody>
          <a:bodyPr wrap="square" rtlCol="0">
            <a:spAutoFit/>
          </a:bodyPr>
          <a:lstStyle/>
          <a:p>
            <a:pPr algn="ctr"/>
            <a:r>
              <a:rPr lang="en-US" sz="1500" b="1" dirty="0" err="1">
                <a:solidFill>
                  <a:srgbClr val="FF0000"/>
                </a:solidFill>
              </a:rPr>
              <a:t>Pred</a:t>
            </a:r>
            <a:r>
              <a:rPr lang="en-US" sz="1500" b="1" dirty="0">
                <a:solidFill>
                  <a:srgbClr val="FF0000"/>
                </a:solidFill>
              </a:rPr>
              <a:t> Charity = 48.09 + (- 0.88) Importance</a:t>
            </a:r>
          </a:p>
        </p:txBody>
      </p:sp>
      <p:pic>
        <p:nvPicPr>
          <p:cNvPr id="13" name="Picture 12"/>
          <p:cNvPicPr>
            <a:picLocks noChangeAspect="1"/>
          </p:cNvPicPr>
          <p:nvPr/>
        </p:nvPicPr>
        <p:blipFill>
          <a:blip r:embed="rId2"/>
          <a:stretch>
            <a:fillRect/>
          </a:stretch>
        </p:blipFill>
        <p:spPr>
          <a:xfrm>
            <a:off x="380473" y="1709842"/>
            <a:ext cx="3871223" cy="3896591"/>
          </a:xfrm>
          <a:prstGeom prst="rect">
            <a:avLst/>
          </a:prstGeom>
        </p:spPr>
      </p:pic>
      <p:sp>
        <p:nvSpPr>
          <p:cNvPr id="5" name="TextBox 4"/>
          <p:cNvSpPr txBox="1"/>
          <p:nvPr/>
        </p:nvSpPr>
        <p:spPr>
          <a:xfrm>
            <a:off x="4094018" y="4537498"/>
            <a:ext cx="4759038" cy="1131079"/>
          </a:xfrm>
          <a:prstGeom prst="rect">
            <a:avLst/>
          </a:prstGeom>
          <a:noFill/>
        </p:spPr>
        <p:txBody>
          <a:bodyPr wrap="square" rtlCol="0">
            <a:spAutoFit/>
          </a:bodyPr>
          <a:lstStyle/>
          <a:p>
            <a:r>
              <a:rPr lang="en-US" sz="1350" dirty="0"/>
              <a:t>For Wealthy donors, it is estimated that for every 1 additional point increase in importance, the amount they will donate to charity increases $3.27. For donors of Medium wealth, there is not significant evidence to suggest that the level of importance is a factor in the amount they will donate (p-value = .3569 ).  </a:t>
            </a:r>
          </a:p>
        </p:txBody>
      </p:sp>
      <p:pic>
        <p:nvPicPr>
          <p:cNvPr id="16" name="Picture 15"/>
          <p:cNvPicPr>
            <a:picLocks noChangeAspect="1"/>
          </p:cNvPicPr>
          <p:nvPr/>
        </p:nvPicPr>
        <p:blipFill rotWithShape="1">
          <a:blip r:embed="rId3"/>
          <a:srcRect b="25702"/>
          <a:stretch/>
        </p:blipFill>
        <p:spPr>
          <a:xfrm>
            <a:off x="4353792" y="1866050"/>
            <a:ext cx="3835451" cy="1781022"/>
          </a:xfrm>
          <a:prstGeom prst="rect">
            <a:avLst/>
          </a:prstGeom>
        </p:spPr>
      </p:pic>
      <p:pic>
        <p:nvPicPr>
          <p:cNvPr id="8" name="Picture 7"/>
          <p:cNvPicPr>
            <a:picLocks noChangeAspect="1"/>
          </p:cNvPicPr>
          <p:nvPr/>
        </p:nvPicPr>
        <p:blipFill>
          <a:blip r:embed="rId4"/>
          <a:stretch>
            <a:fillRect/>
          </a:stretch>
        </p:blipFill>
        <p:spPr>
          <a:xfrm>
            <a:off x="4353792" y="3730441"/>
            <a:ext cx="4197400" cy="723689"/>
          </a:xfrm>
          <a:prstGeom prst="rect">
            <a:avLst/>
          </a:prstGeom>
        </p:spPr>
      </p:pic>
    </p:spTree>
    <p:extLst>
      <p:ext uri="{BB962C8B-B14F-4D97-AF65-F5344CB8AC3E}">
        <p14:creationId xmlns:p14="http://schemas.microsoft.com/office/powerpoint/2010/main" val="1668386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960724" y="1450145"/>
            <a:ext cx="2514600" cy="369332"/>
          </a:xfrm>
          <a:prstGeom prst="rect">
            <a:avLst/>
          </a:prstGeom>
          <a:noFill/>
        </p:spPr>
        <p:txBody>
          <a:bodyPr wrap="square" rtlCol="0">
            <a:spAutoFit/>
          </a:bodyPr>
          <a:lstStyle/>
          <a:p>
            <a:r>
              <a:rPr lang="en-US" dirty="0"/>
              <a:t>Simple Linear Regression</a:t>
            </a:r>
          </a:p>
        </p:txBody>
      </p:sp>
      <p:sp>
        <p:nvSpPr>
          <p:cNvPr id="6" name="TextBox 5"/>
          <p:cNvSpPr txBox="1"/>
          <p:nvPr/>
        </p:nvSpPr>
        <p:spPr>
          <a:xfrm>
            <a:off x="5943600" y="3745550"/>
            <a:ext cx="2514600" cy="369332"/>
          </a:xfrm>
          <a:prstGeom prst="rect">
            <a:avLst/>
          </a:prstGeom>
          <a:noFill/>
        </p:spPr>
        <p:txBody>
          <a:bodyPr wrap="square" rtlCol="0">
            <a:spAutoFit/>
          </a:bodyPr>
          <a:lstStyle/>
          <a:p>
            <a:r>
              <a:rPr lang="en-US" dirty="0"/>
              <a:t>Time with No Interaction</a:t>
            </a:r>
          </a:p>
        </p:txBody>
      </p:sp>
      <p:sp>
        <p:nvSpPr>
          <p:cNvPr id="7" name="TextBox 6"/>
          <p:cNvSpPr txBox="1"/>
          <p:nvPr/>
        </p:nvSpPr>
        <p:spPr>
          <a:xfrm>
            <a:off x="6019800" y="5479267"/>
            <a:ext cx="2514600" cy="369332"/>
          </a:xfrm>
          <a:prstGeom prst="rect">
            <a:avLst/>
          </a:prstGeom>
          <a:noFill/>
        </p:spPr>
        <p:txBody>
          <a:bodyPr wrap="square" rtlCol="0">
            <a:spAutoFit/>
          </a:bodyPr>
          <a:lstStyle/>
          <a:p>
            <a:r>
              <a:rPr lang="en-US" dirty="0"/>
              <a:t>Time with Interaction</a:t>
            </a:r>
          </a:p>
        </p:txBody>
      </p:sp>
      <p:sp>
        <p:nvSpPr>
          <p:cNvPr id="2" name="TextBox 1"/>
          <p:cNvSpPr txBox="1"/>
          <p:nvPr/>
        </p:nvSpPr>
        <p:spPr>
          <a:xfrm>
            <a:off x="5557731" y="5867400"/>
            <a:ext cx="2771775" cy="646331"/>
          </a:xfrm>
          <a:prstGeom prst="rect">
            <a:avLst/>
          </a:prstGeom>
          <a:noFill/>
        </p:spPr>
        <p:txBody>
          <a:bodyPr wrap="square" rtlCol="0">
            <a:spAutoFit/>
          </a:bodyPr>
          <a:lstStyle/>
          <a:p>
            <a:pPr algn="ctr"/>
            <a:r>
              <a:rPr lang="en-US" dirty="0">
                <a:solidFill>
                  <a:srgbClr val="FF0000"/>
                </a:solidFill>
              </a:rPr>
              <a:t>Interaction means we can adjust the slope!!!</a:t>
            </a:r>
          </a:p>
        </p:txBody>
      </p:sp>
      <p:pic>
        <p:nvPicPr>
          <p:cNvPr id="5" name="Picture 4"/>
          <p:cNvPicPr>
            <a:picLocks noChangeAspect="1"/>
          </p:cNvPicPr>
          <p:nvPr/>
        </p:nvPicPr>
        <p:blipFill>
          <a:blip r:embed="rId2"/>
          <a:stretch>
            <a:fillRect/>
          </a:stretch>
        </p:blipFill>
        <p:spPr>
          <a:xfrm>
            <a:off x="430803" y="2338298"/>
            <a:ext cx="5376369" cy="2326471"/>
          </a:xfrm>
          <a:prstGeom prst="rect">
            <a:avLst/>
          </a:prstGeom>
        </p:spPr>
      </p:pic>
      <p:pic>
        <p:nvPicPr>
          <p:cNvPr id="3" name="Picture 2"/>
          <p:cNvPicPr>
            <a:picLocks noChangeAspect="1"/>
          </p:cNvPicPr>
          <p:nvPr/>
        </p:nvPicPr>
        <p:blipFill>
          <a:blip r:embed="rId3"/>
          <a:stretch>
            <a:fillRect/>
          </a:stretch>
        </p:blipFill>
        <p:spPr>
          <a:xfrm>
            <a:off x="436286" y="4564867"/>
            <a:ext cx="5205814" cy="2293133"/>
          </a:xfrm>
          <a:prstGeom prst="rect">
            <a:avLst/>
          </a:prstGeom>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909" y="152400"/>
            <a:ext cx="5317191" cy="2432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10" name="TextBox 9"/>
              <p:cNvSpPr txBox="1"/>
              <p:nvPr/>
            </p:nvSpPr>
            <p:spPr>
              <a:xfrm>
                <a:off x="6172200" y="274586"/>
                <a:ext cx="2157306" cy="57291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𝑇𝑖𝑚𝑒</m:t>
                      </m:r>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b="0" i="1" smtClean="0">
                                  <a:latin typeface="Cambria Math" panose="02040503050406030204" pitchFamily="18" charset="0"/>
                                </a:rPr>
                                <m:t>0 …</m:t>
                              </m:r>
                              <m:r>
                                <a:rPr lang="en-US" sz="1400" b="0" i="1" smtClean="0">
                                  <a:latin typeface="Cambria Math" panose="02040503050406030204" pitchFamily="18" charset="0"/>
                                </a:rPr>
                                <m:t>𝐸𝑎𝑟𝑙𝑦</m:t>
                              </m:r>
                              <m:r>
                                <a:rPr lang="en-US" sz="1400" b="0" i="1" smtClean="0">
                                  <a:latin typeface="Cambria Math" panose="02040503050406030204" pitchFamily="18" charset="0"/>
                                </a:rPr>
                                <m:t> </m:t>
                              </m:r>
                            </m:e>
                            <m:e>
                              <m:r>
                                <a:rPr lang="en-US" sz="1400" b="0" i="1" smtClean="0">
                                  <a:latin typeface="Cambria Math" panose="02040503050406030204" pitchFamily="18" charset="0"/>
                                </a:rPr>
                                <m:t>1 …</m:t>
                              </m:r>
                              <m:r>
                                <a:rPr lang="en-US" sz="1400" b="0" i="1" smtClean="0">
                                  <a:latin typeface="Cambria Math" panose="02040503050406030204" pitchFamily="18" charset="0"/>
                                </a:rPr>
                                <m:t>𝐿𝑎𝑡𝑒</m:t>
                              </m:r>
                            </m:e>
                          </m:eqArr>
                        </m:e>
                      </m:d>
                    </m:oMath>
                  </m:oMathPara>
                </a14:m>
                <a:endParaRPr lang="en-US" sz="1400" dirty="0"/>
              </a:p>
            </p:txBody>
          </p:sp>
        </mc:Choice>
        <mc:Fallback>
          <p:sp>
            <p:nvSpPr>
              <p:cNvPr id="10" name="TextBox 9"/>
              <p:cNvSpPr txBox="1">
                <a:spLocks noRot="1" noChangeAspect="1" noMove="1" noResize="1" noEditPoints="1" noAdjustHandles="1" noChangeArrowheads="1" noChangeShapeType="1" noTextEdit="1"/>
              </p:cNvSpPr>
              <p:nvPr/>
            </p:nvSpPr>
            <p:spPr>
              <a:xfrm>
                <a:off x="6172200" y="274586"/>
                <a:ext cx="2157306" cy="572914"/>
              </a:xfrm>
              <a:prstGeom prst="rect">
                <a:avLst/>
              </a:prstGeom>
              <a:blipFill>
                <a:blip r:embed="rId5"/>
                <a:stretch>
                  <a:fillRect t="-176087" b="-256522"/>
                </a:stretch>
              </a:blipFill>
            </p:spPr>
            <p:txBody>
              <a:bodyPr/>
              <a:lstStyle/>
              <a:p>
                <a:r>
                  <a:rPr lang="en-US">
                    <a:noFill/>
                  </a:rPr>
                  <a:t> </a:t>
                </a:r>
              </a:p>
            </p:txBody>
          </p:sp>
        </mc:Fallback>
      </mc:AlternateContent>
    </p:spTree>
    <p:extLst>
      <p:ext uri="{BB962C8B-B14F-4D97-AF65-F5344CB8AC3E}">
        <p14:creationId xmlns:p14="http://schemas.microsoft.com/office/powerpoint/2010/main" val="359413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Interaction Terms!</a:t>
            </a:r>
            <a:br>
              <a:rPr lang="en-US" dirty="0"/>
            </a:br>
            <a:r>
              <a:rPr lang="en-US" dirty="0"/>
              <a:t>… (Flexible Slopes!)</a:t>
            </a:r>
          </a:p>
        </p:txBody>
      </p:sp>
      <p:sp>
        <p:nvSpPr>
          <p:cNvPr id="4" name="TextBox 3"/>
          <p:cNvSpPr txBox="1"/>
          <p:nvPr/>
        </p:nvSpPr>
        <p:spPr>
          <a:xfrm>
            <a:off x="1562945" y="5031409"/>
            <a:ext cx="5638800" cy="1077218"/>
          </a:xfrm>
          <a:prstGeom prst="rect">
            <a:avLst/>
          </a:prstGeom>
          <a:noFill/>
        </p:spPr>
        <p:txBody>
          <a:bodyPr wrap="square" rtlCol="0">
            <a:spAutoFit/>
          </a:bodyPr>
          <a:lstStyle/>
          <a:p>
            <a:pPr algn="ctr"/>
            <a:r>
              <a:rPr lang="en-US" sz="3200" dirty="0"/>
              <a:t>Now the intercept AND the slope depend on the time!</a:t>
            </a:r>
          </a:p>
        </p:txBody>
      </p:sp>
      <mc:AlternateContent xmlns:mc="http://schemas.openxmlformats.org/markup-compatibility/2006" xmlns:a14="http://schemas.microsoft.com/office/drawing/2010/main">
        <mc:Choice Requires="a14">
          <p:sp>
            <p:nvSpPr>
              <p:cNvPr id="6" name="TextBox 5"/>
              <p:cNvSpPr txBox="1"/>
              <p:nvPr/>
            </p:nvSpPr>
            <p:spPr>
              <a:xfrm>
                <a:off x="866691" y="1621391"/>
                <a:ext cx="7410618"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𝜇</m:t>
                      </m:r>
                      <m:d>
                        <m:dPr>
                          <m:begChr m:val="{"/>
                          <m:endChr m:val="|"/>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𝑓𝑙𝑜𝑤𝑒𝑟𝑠</m:t>
                          </m:r>
                          <m:r>
                            <a:rPr lang="en-US" b="0" i="1" smtClean="0">
                              <a:latin typeface="Cambria Math" charset="0"/>
                              <a:ea typeface="Cambria Math" charset="0"/>
                              <a:cs typeface="Cambria Math" charset="0"/>
                            </a:rPr>
                            <m:t> </m:t>
                          </m:r>
                        </m:e>
                      </m:d>
                      <m:r>
                        <a:rPr lang="en-US" b="0" i="1" smtClean="0">
                          <a:latin typeface="Cambria Math" charset="0"/>
                          <a:ea typeface="Cambria Math" charset="0"/>
                          <a:cs typeface="Cambria Math" charset="0"/>
                        </a:rPr>
                        <m:t>𝑙𝑖𝑔h𝑡</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𝑡𝑖𝑚𝑒</m:t>
                      </m:r>
                      <m:r>
                        <a:rPr lang="en-US" b="0" i="1" smtClean="0">
                          <a:latin typeface="Cambria Math" charset="0"/>
                          <a:ea typeface="Cambria Math" charset="0"/>
                          <a:cs typeface="Cambria Math" charset="0"/>
                        </a:rPr>
                        <m:t>)= </m:t>
                      </m:r>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𝛽</m:t>
                          </m:r>
                        </m:e>
                        <m:sub>
                          <m:r>
                            <a:rPr lang="en-US" b="0" i="1" smtClean="0">
                              <a:latin typeface="Cambria Math" charset="0"/>
                            </a:rPr>
                            <m:t>0</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r>
                        <a:rPr lang="en-US" b="0" i="1" smtClean="0">
                          <a:latin typeface="Cambria Math" charset="0"/>
                        </a:rPr>
                        <m:t>𝐿𝑖𝑔h𝑡</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2</m:t>
                          </m:r>
                        </m:sub>
                      </m:sSub>
                      <m:r>
                        <a:rPr lang="en-US" b="0" i="1" smtClean="0">
                          <a:latin typeface="Cambria Math" charset="0"/>
                        </a:rPr>
                        <m:t>𝑇𝑖𝑚𝑒</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3</m:t>
                          </m:r>
                        </m:sub>
                      </m:sSub>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𝐿𝑖𝑔h𝑡</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𝑥</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𝑇𝑖𝑚𝑒</m:t>
                          </m:r>
                        </m:e>
                      </m:d>
                      <m:r>
                        <a:rPr lang="en-US" b="0" i="1" smtClean="0">
                          <a:latin typeface="Cambria Math" charset="0"/>
                          <a:ea typeface="Cambria Math" charset="0"/>
                          <a:cs typeface="Cambria Math" charset="0"/>
                        </a:rPr>
                        <m:t>      </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66691" y="1621391"/>
                <a:ext cx="7410618" cy="276999"/>
              </a:xfrm>
              <a:prstGeom prst="rect">
                <a:avLst/>
              </a:prstGeom>
              <a:blipFill>
                <a:blip r:embed="rId2"/>
                <a:stretch>
                  <a:fillRect l="-247" t="-2222"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066800" y="4218801"/>
                <a:ext cx="6447406"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𝜇</m:t>
                      </m:r>
                      <m:d>
                        <m:dPr>
                          <m:begChr m:val="{"/>
                          <m:endChr m:val="|"/>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𝑓𝑙𝑜𝑤𝑒𝑟𝑠</m:t>
                          </m:r>
                          <m:r>
                            <a:rPr lang="en-US" b="0" i="1" smtClean="0">
                              <a:latin typeface="Cambria Math" charset="0"/>
                              <a:ea typeface="Cambria Math" charset="0"/>
                              <a:cs typeface="Cambria Math" charset="0"/>
                            </a:rPr>
                            <m:t> </m:t>
                          </m:r>
                        </m:e>
                      </m:d>
                      <m:r>
                        <a:rPr lang="en-US" b="0" i="1" smtClean="0">
                          <a:latin typeface="Cambria Math" charset="0"/>
                          <a:ea typeface="Cambria Math" charset="0"/>
                          <a:cs typeface="Cambria Math" charset="0"/>
                        </a:rPr>
                        <m:t>𝑙𝑖𝑔h𝑡</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𝑡𝑖𝑚𝑒</m:t>
                      </m:r>
                      <m:r>
                        <a:rPr lang="en-US" b="0" i="1" smtClean="0">
                          <a:latin typeface="Cambria Math" charset="0"/>
                          <a:ea typeface="Cambria Math" charset="0"/>
                          <a:cs typeface="Cambria Math" charset="0"/>
                        </a:rPr>
                        <m:t>)=</m:t>
                      </m:r>
                      <m:d>
                        <m:dPr>
                          <m:ctrlPr>
                            <a:rPr lang="en-US" b="0" i="1" smtClean="0">
                              <a:latin typeface="Cambria Math" panose="02040503050406030204" pitchFamily="18" charset="0"/>
                              <a:ea typeface="Cambria Math" charset="0"/>
                              <a:cs typeface="Cambria Math" charset="0"/>
                            </a:rPr>
                          </m:ctrlPr>
                        </m:dPr>
                        <m:e>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𝛽</m:t>
                              </m:r>
                            </m:e>
                            <m:sub>
                              <m:r>
                                <a:rPr lang="en-US" b="0" i="1" smtClean="0">
                                  <a:latin typeface="Cambria Math" charset="0"/>
                                </a:rPr>
                                <m:t>0</m:t>
                              </m:r>
                            </m:sub>
                          </m:sSub>
                          <m:r>
                            <a:rPr lang="en-US" b="0" i="1" smtClean="0">
                              <a:latin typeface="Cambria Math"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2</m:t>
                                  </m:r>
                                </m:sub>
                              </m:sSub>
                              <m:r>
                                <a:rPr lang="en-US" i="1">
                                  <a:latin typeface="Cambria Math" charset="0"/>
                                </a:rPr>
                                <m:t>𝑇𝑖𝑚𝑒</m:t>
                              </m:r>
                              <m:r>
                                <a:rPr lang="en-US" b="0" i="1" smtClean="0">
                                  <a:latin typeface="Cambria Math" charset="0"/>
                                </a:rPr>
                                <m:t>)+(</m:t>
                              </m:r>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𝑇𝑖𝑚𝑒</m:t>
                          </m:r>
                        </m:e>
                      </m:d>
                      <m:r>
                        <a:rPr lang="en-US" b="0" i="1" smtClean="0">
                          <a:latin typeface="Cambria Math" charset="0"/>
                          <a:ea typeface="Cambria Math" charset="0"/>
                          <a:cs typeface="Cambria Math" charset="0"/>
                        </a:rPr>
                        <m:t>𝐿𝑖𝑔h𝑡</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066800" y="4218801"/>
                <a:ext cx="6447406" cy="276999"/>
              </a:xfrm>
              <a:prstGeom prst="rect">
                <a:avLst/>
              </a:prstGeom>
              <a:blipFill>
                <a:blip r:embed="rId3"/>
                <a:stretch>
                  <a:fillRect l="-378" t="-2174" r="-756" b="-32609"/>
                </a:stretch>
              </a:blipFill>
            </p:spPr>
            <p:txBody>
              <a:bodyPr/>
              <a:lstStyle/>
              <a:p>
                <a:r>
                  <a:rPr lang="en-US">
                    <a:noFill/>
                  </a:rPr>
                  <a:t> </a:t>
                </a:r>
              </a:p>
            </p:txBody>
          </p:sp>
        </mc:Fallback>
      </mc:AlternateContent>
      <p:sp>
        <p:nvSpPr>
          <p:cNvPr id="3" name="Right Brace 2"/>
          <p:cNvSpPr/>
          <p:nvPr/>
        </p:nvSpPr>
        <p:spPr>
          <a:xfrm rot="16200000">
            <a:off x="4264025" y="3456801"/>
            <a:ext cx="304800" cy="1219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rot="16200000">
            <a:off x="6019800" y="3526585"/>
            <a:ext cx="304800" cy="1219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3845237" y="3635827"/>
            <a:ext cx="1298575" cy="369332"/>
          </a:xfrm>
          <a:prstGeom prst="rect">
            <a:avLst/>
          </a:prstGeom>
          <a:noFill/>
        </p:spPr>
        <p:txBody>
          <a:bodyPr wrap="square" rtlCol="0">
            <a:spAutoFit/>
          </a:bodyPr>
          <a:lstStyle/>
          <a:p>
            <a:r>
              <a:rPr lang="en-US" dirty="0"/>
              <a:t>intercept</a:t>
            </a:r>
          </a:p>
        </p:txBody>
      </p:sp>
      <p:sp>
        <p:nvSpPr>
          <p:cNvPr id="7" name="TextBox 6"/>
          <p:cNvSpPr txBox="1"/>
          <p:nvPr/>
        </p:nvSpPr>
        <p:spPr>
          <a:xfrm>
            <a:off x="5839531" y="3635827"/>
            <a:ext cx="1447800" cy="369332"/>
          </a:xfrm>
          <a:prstGeom prst="rect">
            <a:avLst/>
          </a:prstGeom>
          <a:noFill/>
        </p:spPr>
        <p:txBody>
          <a:bodyPr wrap="square" rtlCol="0">
            <a:spAutoFit/>
          </a:bodyPr>
          <a:lstStyle/>
          <a:p>
            <a:r>
              <a:rPr lang="en-US" dirty="0"/>
              <a:t>slope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9355AD3-82D8-438C-9572-76B860A11EDC}"/>
                  </a:ext>
                </a:extLst>
              </p:cNvPr>
              <p:cNvSpPr txBox="1"/>
              <p:nvPr/>
            </p:nvSpPr>
            <p:spPr>
              <a:xfrm>
                <a:off x="875158" y="2526332"/>
                <a:ext cx="7410618"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𝜇</m:t>
                      </m:r>
                      <m:d>
                        <m:dPr>
                          <m:begChr m:val="{"/>
                          <m:endChr m:val="|"/>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𝑓𝑙𝑜𝑤𝑒𝑟𝑠</m:t>
                          </m:r>
                          <m:r>
                            <a:rPr lang="en-US" b="0" i="1" smtClean="0">
                              <a:latin typeface="Cambria Math" charset="0"/>
                              <a:ea typeface="Cambria Math" charset="0"/>
                              <a:cs typeface="Cambria Math" charset="0"/>
                            </a:rPr>
                            <m:t> </m:t>
                          </m:r>
                        </m:e>
                      </m:d>
                      <m:r>
                        <a:rPr lang="en-US" b="0" i="1" smtClean="0">
                          <a:latin typeface="Cambria Math" charset="0"/>
                          <a:ea typeface="Cambria Math" charset="0"/>
                          <a:cs typeface="Cambria Math" charset="0"/>
                        </a:rPr>
                        <m:t>𝑙𝑖𝑔h𝑡</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𝑡𝑖𝑚𝑒</m:t>
                      </m:r>
                      <m:r>
                        <a:rPr lang="en-US" b="0" i="1" smtClean="0">
                          <a:latin typeface="Cambria Math" charset="0"/>
                          <a:ea typeface="Cambria Math" charset="0"/>
                          <a:cs typeface="Cambria Math" charset="0"/>
                        </a:rPr>
                        <m:t>)= </m:t>
                      </m:r>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𝛽</m:t>
                          </m:r>
                        </m:e>
                        <m:sub>
                          <m:r>
                            <a:rPr lang="en-US" b="0" i="1" smtClean="0">
                              <a:latin typeface="Cambria Math" charset="0"/>
                            </a:rPr>
                            <m:t>0</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panose="02040503050406030204" pitchFamily="18" charset="0"/>
                              <a:ea typeface="Cambria Math" charset="0"/>
                              <a:cs typeface="Cambria Math" charset="0"/>
                            </a:rPr>
                            <m:t>2</m:t>
                          </m:r>
                        </m:sub>
                      </m:sSub>
                      <m:r>
                        <a:rPr lang="en-US" b="0" i="1" smtClean="0">
                          <a:latin typeface="Cambria Math" panose="02040503050406030204" pitchFamily="18" charset="0"/>
                        </a:rPr>
                        <m:t>𝑇𝑖𝑚𝑒</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panose="02040503050406030204" pitchFamily="18" charset="0"/>
                              <a:ea typeface="Cambria Math" charset="0"/>
                              <a:cs typeface="Cambria Math" charset="0"/>
                            </a:rPr>
                            <m:t>1</m:t>
                          </m:r>
                        </m:sub>
                      </m:sSub>
                      <m:r>
                        <a:rPr lang="en-US" b="0" i="1" smtClean="0">
                          <a:latin typeface="Cambria Math" panose="02040503050406030204" pitchFamily="18" charset="0"/>
                        </a:rPr>
                        <m:t>𝐿𝑖𝑔h𝑡</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3</m:t>
                          </m:r>
                        </m:sub>
                      </m:sSub>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𝐿𝑖𝑔h𝑡</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𝑥</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𝑇𝑖𝑚𝑒</m:t>
                          </m:r>
                        </m:e>
                      </m:d>
                      <m:r>
                        <a:rPr lang="en-US" b="0" i="1" smtClean="0">
                          <a:latin typeface="Cambria Math" charset="0"/>
                          <a:ea typeface="Cambria Math" charset="0"/>
                          <a:cs typeface="Cambria Math" charset="0"/>
                        </a:rPr>
                        <m:t>      </m:t>
                      </m:r>
                    </m:oMath>
                  </m:oMathPara>
                </a14:m>
                <a:endParaRPr lang="en-US" dirty="0"/>
              </a:p>
            </p:txBody>
          </p:sp>
        </mc:Choice>
        <mc:Fallback xmlns="">
          <p:sp>
            <p:nvSpPr>
              <p:cNvPr id="14" name="TextBox 13">
                <a:extLst>
                  <a:ext uri="{FF2B5EF4-FFF2-40B4-BE49-F238E27FC236}">
                    <a16:creationId xmlns:a16="http://schemas.microsoft.com/office/drawing/2014/main" id="{29355AD3-82D8-438C-9572-76B860A11EDC}"/>
                  </a:ext>
                </a:extLst>
              </p:cNvPr>
              <p:cNvSpPr txBox="1">
                <a:spLocks noRot="1" noChangeAspect="1" noMove="1" noResize="1" noEditPoints="1" noAdjustHandles="1" noChangeArrowheads="1" noChangeShapeType="1" noTextEdit="1"/>
              </p:cNvSpPr>
              <p:nvPr/>
            </p:nvSpPr>
            <p:spPr>
              <a:xfrm>
                <a:off x="875158" y="2526332"/>
                <a:ext cx="7410618" cy="276999"/>
              </a:xfrm>
              <a:prstGeom prst="rect">
                <a:avLst/>
              </a:prstGeom>
              <a:blipFill>
                <a:blip r:embed="rId4"/>
                <a:stretch>
                  <a:fillRect l="-329" t="-2174" b="-32609"/>
                </a:stretch>
              </a:blipFill>
            </p:spPr>
            <p:txBody>
              <a:bodyPr/>
              <a:lstStyle/>
              <a:p>
                <a:r>
                  <a:rPr lang="en-US">
                    <a:noFill/>
                  </a:rPr>
                  <a:t> </a:t>
                </a:r>
              </a:p>
            </p:txBody>
          </p:sp>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25" name="Ink 24">
                <a:extLst>
                  <a:ext uri="{FF2B5EF4-FFF2-40B4-BE49-F238E27FC236}">
                    <a16:creationId xmlns:a16="http://schemas.microsoft.com/office/drawing/2014/main" id="{2979D2F6-B510-4AB5-91A6-D922FF777827}"/>
                  </a:ext>
                </a:extLst>
              </p14:cNvPr>
              <p14:cNvContentPartPr/>
              <p14:nvPr/>
            </p14:nvContentPartPr>
            <p14:xfrm>
              <a:off x="4382345" y="1917072"/>
              <a:ext cx="1287360" cy="531000"/>
            </p14:xfrm>
          </p:contentPart>
        </mc:Choice>
        <mc:Fallback xmlns="">
          <p:pic>
            <p:nvPicPr>
              <p:cNvPr id="25" name="Ink 24">
                <a:extLst>
                  <a:ext uri="{FF2B5EF4-FFF2-40B4-BE49-F238E27FC236}">
                    <a16:creationId xmlns:a16="http://schemas.microsoft.com/office/drawing/2014/main" id="{2979D2F6-B510-4AB5-91A6-D922FF777827}"/>
                  </a:ext>
                </a:extLst>
              </p:cNvPr>
              <p:cNvPicPr/>
              <p:nvPr/>
            </p:nvPicPr>
            <p:blipFill>
              <a:blip r:embed="rId6"/>
              <a:stretch>
                <a:fillRect/>
              </a:stretch>
            </p:blipFill>
            <p:spPr>
              <a:xfrm>
                <a:off x="4364345" y="1899072"/>
                <a:ext cx="1323000" cy="566640"/>
              </a:xfrm>
              <a:prstGeom prst="rect">
                <a:avLst/>
              </a:prstGeom>
            </p:spPr>
          </p:pic>
        </mc:Fallback>
      </mc:AlternateContent>
      <p:sp>
        <p:nvSpPr>
          <p:cNvPr id="26" name="TextBox 25">
            <a:extLst>
              <a:ext uri="{FF2B5EF4-FFF2-40B4-BE49-F238E27FC236}">
                <a16:creationId xmlns:a16="http://schemas.microsoft.com/office/drawing/2014/main" id="{9A804D4D-E3A3-4878-B7C3-65FDBA4DD6CD}"/>
              </a:ext>
            </a:extLst>
          </p:cNvPr>
          <p:cNvSpPr txBox="1"/>
          <p:nvPr/>
        </p:nvSpPr>
        <p:spPr>
          <a:xfrm>
            <a:off x="3304471" y="3313860"/>
            <a:ext cx="4936066" cy="369332"/>
          </a:xfrm>
          <a:prstGeom prst="rect">
            <a:avLst/>
          </a:prstGeom>
          <a:noFill/>
        </p:spPr>
        <p:txBody>
          <a:bodyPr wrap="square" rtlCol="0">
            <a:spAutoFit/>
          </a:bodyPr>
          <a:lstStyle/>
          <a:p>
            <a:r>
              <a:rPr lang="en-US" dirty="0">
                <a:solidFill>
                  <a:srgbClr val="0070C0"/>
                </a:solidFill>
              </a:rPr>
              <a:t>Factor out Light and combine last two terms.</a:t>
            </a:r>
          </a:p>
        </p:txBody>
      </p:sp>
      <p:sp>
        <p:nvSpPr>
          <p:cNvPr id="29" name="Right Brace 28">
            <a:extLst>
              <a:ext uri="{FF2B5EF4-FFF2-40B4-BE49-F238E27FC236}">
                <a16:creationId xmlns:a16="http://schemas.microsoft.com/office/drawing/2014/main" id="{99C41856-AF65-4E88-98C6-B64BD7BDA611}"/>
              </a:ext>
            </a:extLst>
          </p:cNvPr>
          <p:cNvSpPr/>
          <p:nvPr/>
        </p:nvSpPr>
        <p:spPr>
          <a:xfrm rot="5400000">
            <a:off x="6204863" y="1734951"/>
            <a:ext cx="572765" cy="26948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9378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3" grpId="0" animBg="1"/>
      <p:bldP spid="9" grpId="0" animBg="1"/>
      <p:bldP spid="5" grpId="0"/>
      <p:bldP spid="7" grpId="0"/>
      <p:bldP spid="14" grpId="0" animBg="1"/>
      <p:bldP spid="26" grpId="0"/>
      <p:bldP spid="2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7524</TotalTime>
  <Words>5316</Words>
  <Application>Microsoft Macintosh PowerPoint</Application>
  <PresentationFormat>On-screen Show (4:3)</PresentationFormat>
  <Paragraphs>453</Paragraphs>
  <Slides>74</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74</vt:i4>
      </vt:variant>
    </vt:vector>
  </HeadingPairs>
  <TitlesOfParts>
    <vt:vector size="79" baseType="lpstr">
      <vt:lpstr>Arial</vt:lpstr>
      <vt:lpstr>Calibri</vt:lpstr>
      <vt:lpstr>Cambria Math</vt:lpstr>
      <vt:lpstr>wf_segoe-ui_normal</vt:lpstr>
      <vt:lpstr>Office Theme</vt:lpstr>
      <vt:lpstr>Multiple Regression</vt:lpstr>
      <vt:lpstr>Case 1: Meadowfoam</vt:lpstr>
      <vt:lpstr>Case 1 Experimental Design: Meadowfoam</vt:lpstr>
      <vt:lpstr>Meadowfoam: Data</vt:lpstr>
      <vt:lpstr>Equal Lines</vt:lpstr>
      <vt:lpstr>Parallel Lines: different intercepts, same slopes</vt:lpstr>
      <vt:lpstr>Nonparallel lines: different slopes (and intercepts)</vt:lpstr>
      <vt:lpstr>PowerPoint Presentation</vt:lpstr>
      <vt:lpstr>Interaction Terms! … (Flexible Slopes!)</vt:lpstr>
      <vt:lpstr>Is the separate slope model appropriate? </vt:lpstr>
      <vt:lpstr>Is the separate slope model appropriate? </vt:lpstr>
      <vt:lpstr>Question From FLS</vt:lpstr>
      <vt:lpstr>Example Where Interaction Matters</vt:lpstr>
      <vt:lpstr>Example Where Interaction Matters</vt:lpstr>
      <vt:lpstr>Breakout 1</vt:lpstr>
      <vt:lpstr>Fit the Model</vt:lpstr>
      <vt:lpstr>Charity, Cash (binary), and Perceived Importance</vt:lpstr>
      <vt:lpstr>Fit the Model</vt:lpstr>
      <vt:lpstr>Fit the Model</vt:lpstr>
      <vt:lpstr>Charity, Cash, and Perceived Importance</vt:lpstr>
      <vt:lpstr>Charity, cash (dichotomous) and Perceived Importance: Recoded!</vt:lpstr>
      <vt:lpstr>Charity and Perceived Importance: Easier Read and Interpretation</vt:lpstr>
      <vt:lpstr>Charity and Perceived Importance: Easier Read and Interpretation</vt:lpstr>
      <vt:lpstr>Practice!!!</vt:lpstr>
      <vt:lpstr>First Step: Plot the Data</vt:lpstr>
      <vt:lpstr>Second Step: Construct a Model</vt:lpstr>
      <vt:lpstr>Third Step: Fit the Model</vt:lpstr>
      <vt:lpstr>Fourth Step: Check the Assumptions</vt:lpstr>
      <vt:lpstr>Fifth Step: Interpret</vt:lpstr>
      <vt:lpstr>Interpretation Log-Log, Log Model</vt:lpstr>
      <vt:lpstr>Indicator (Dummy) variables</vt:lpstr>
      <vt:lpstr>Break Out Unit 12</vt:lpstr>
      <vt:lpstr>HSB2 Example</vt:lpstr>
      <vt:lpstr>Influential Points and Assumptions!!!</vt:lpstr>
      <vt:lpstr>Question 1 </vt:lpstr>
      <vt:lpstr>Question 1 </vt:lpstr>
      <vt:lpstr>Question 1: That is, by how much can we expect the science score to increase or decrease with respect to SES = 3 (make SES = 3 the reference level). </vt:lpstr>
      <vt:lpstr>Breakout question 2</vt:lpstr>
      <vt:lpstr>HSB2!</vt:lpstr>
      <vt:lpstr>Question 2  Influential Points and Assumptions!!!</vt:lpstr>
      <vt:lpstr>Question 2:</vt:lpstr>
      <vt:lpstr>Appendix</vt:lpstr>
      <vt:lpstr>Practice!</vt:lpstr>
      <vt:lpstr>Practice!!!</vt:lpstr>
      <vt:lpstr>Example!</vt:lpstr>
      <vt:lpstr>The Fit</vt:lpstr>
      <vt:lpstr>A Comparison of Y-Intercepts</vt:lpstr>
      <vt:lpstr>A Comparison of Y-Intercepts  (Type Doesn’t Matter)</vt:lpstr>
      <vt:lpstr>A Comparison of Y-Intercepts</vt:lpstr>
      <vt:lpstr>R GGPLOT2</vt:lpstr>
      <vt:lpstr>R GGPLOT2</vt:lpstr>
      <vt:lpstr>But back to the question! A Comparison of Y-Intercepts</vt:lpstr>
      <vt:lpstr>Hypothesis Test of the Categorical Variable</vt:lpstr>
      <vt:lpstr>Hypothesis Test of the Categorical Variable</vt:lpstr>
      <vt:lpstr>Hypothesis Test of the Categorical Variable</vt:lpstr>
      <vt:lpstr>Categorical Variables in MLR … Different Intercepts!</vt:lpstr>
      <vt:lpstr>Categorical Variables in MLR … Different Slopes! Think INTERACTION</vt:lpstr>
      <vt:lpstr>A Comparison of Slopes!</vt:lpstr>
      <vt:lpstr>A Comparison of Slopes!</vt:lpstr>
      <vt:lpstr>What do we think about these from before? Different Slopes?</vt:lpstr>
      <vt:lpstr>What do we think about these from before? Different Slopes?</vt:lpstr>
      <vt:lpstr>What do we think about these from before? Different Slopes?</vt:lpstr>
      <vt:lpstr>What do we think about these from before? Different Slopes?</vt:lpstr>
      <vt:lpstr>Meadowfoam: Intensity Only</vt:lpstr>
      <vt:lpstr>Meadowfoam: Light Intensity and Time</vt:lpstr>
      <vt:lpstr>Meadowfoam: Light Intensity and Time</vt:lpstr>
      <vt:lpstr>Meadowfoam: Intensity and Timing</vt:lpstr>
      <vt:lpstr>Meadowfoam: Conclusion</vt:lpstr>
      <vt:lpstr>Example Where Interaction Matters</vt:lpstr>
      <vt:lpstr>Example Where Interaction Matters</vt:lpstr>
      <vt:lpstr>Charity and Perceived Importance: Fit the Model</vt:lpstr>
      <vt:lpstr>Check the Residuals</vt:lpstr>
      <vt:lpstr>Fit the Model</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Regression II</dc:title>
  <dc:creator>Bivin Sadler</dc:creator>
  <cp:lastModifiedBy>Microsoft Office User</cp:lastModifiedBy>
  <cp:revision>170</cp:revision>
  <dcterms:created xsi:type="dcterms:W3CDTF">2015-01-29T08:52:07Z</dcterms:created>
  <dcterms:modified xsi:type="dcterms:W3CDTF">2020-03-27T03:25:13Z</dcterms:modified>
</cp:coreProperties>
</file>